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78" r:id="rId2"/>
    <p:sldId id="264" r:id="rId3"/>
    <p:sldId id="281" r:id="rId4"/>
    <p:sldId id="294" r:id="rId5"/>
    <p:sldId id="266" r:id="rId6"/>
    <p:sldId id="285" r:id="rId7"/>
    <p:sldId id="274" r:id="rId8"/>
    <p:sldId id="275" r:id="rId9"/>
    <p:sldId id="276" r:id="rId10"/>
    <p:sldId id="277" r:id="rId11"/>
    <p:sldId id="288" r:id="rId12"/>
    <p:sldId id="295" r:id="rId13"/>
    <p:sldId id="293" r:id="rId14"/>
    <p:sldId id="282" r:id="rId15"/>
    <p:sldId id="283" r:id="rId16"/>
    <p:sldId id="284" r:id="rId17"/>
    <p:sldId id="286" r:id="rId18"/>
    <p:sldId id="289" r:id="rId19"/>
    <p:sldId id="290" r:id="rId20"/>
    <p:sldId id="291" r:id="rId21"/>
    <p:sldId id="292" r:id="rId22"/>
    <p:sldId id="287" r:id="rId23"/>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77" d="100"/>
          <a:sy n="77" d="100"/>
        </p:scale>
        <p:origin x="-1164" y="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Title 1"/>
          <p:cNvSpPr>
            <a:spLocks noGrp="1"/>
          </p:cNvSpPr>
          <p:nvPr>
            <p:ph type="ctrTitle"/>
          </p:nvPr>
        </p:nvSpPr>
        <p:spPr>
          <a:xfrm>
            <a:off x="1371600" y="1859280"/>
            <a:ext cx="6400800" cy="1295400"/>
          </a:xfrm>
        </p:spPr>
        <p:txBody>
          <a:bodyPr/>
          <a:lstStyle/>
          <a:p>
            <a:r>
              <a:rPr lang="ru-RU" smtClean="0"/>
              <a:t>Образец заголовка</a:t>
            </a:r>
            <a:endParaRPr lang="en-US" dirty="0"/>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801112"/>
            <a:ext cx="9144000" cy="932688"/>
          </a:xfrm>
          <a:prstGeom prst="rect">
            <a:avLst/>
          </a:prstGeom>
        </p:spPr>
      </p:pic>
      <p:sp>
        <p:nvSpPr>
          <p:cNvPr id="3" name="Subtitle 2"/>
          <p:cNvSpPr>
            <a:spLocks noGrp="1"/>
          </p:cNvSpPr>
          <p:nvPr>
            <p:ph type="subTitle" idx="1"/>
          </p:nvPr>
        </p:nvSpPr>
        <p:spPr>
          <a:xfrm>
            <a:off x="1371600" y="3429000"/>
            <a:ext cx="6400800" cy="762000"/>
          </a:xfrm>
        </p:spPr>
        <p:txBody>
          <a:bodyPr>
            <a:normAutofit/>
          </a:bodyPr>
          <a:lstStyle>
            <a:lvl1pPr marL="0" indent="0" algn="ctr">
              <a:buNone/>
              <a:defRPr sz="2000" i="1" baseline="0">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en-US" dirty="0"/>
          </a:p>
        </p:txBody>
      </p:sp>
      <p:sp>
        <p:nvSpPr>
          <p:cNvPr id="4" name="Date Placeholder 3"/>
          <p:cNvSpPr>
            <a:spLocks noGrp="1"/>
          </p:cNvSpPr>
          <p:nvPr>
            <p:ph type="dt" sz="half" idx="10"/>
          </p:nvPr>
        </p:nvSpPr>
        <p:spPr bwMode="white"/>
        <p:txBody>
          <a:bodyPr/>
          <a:lstStyle/>
          <a:p>
            <a:fld id="{B4C71EC6-210F-42DE-9C53-41977AD35B3D}" type="datetimeFigureOut">
              <a:rPr lang="ru-RU" smtClean="0"/>
              <a:pPr/>
              <a:t>02.12.2020</a:t>
            </a:fld>
            <a:endParaRPr lang="ru-RU"/>
          </a:p>
        </p:txBody>
      </p:sp>
      <p:sp>
        <p:nvSpPr>
          <p:cNvPr id="5" name="Footer Placeholder 4"/>
          <p:cNvSpPr>
            <a:spLocks noGrp="1"/>
          </p:cNvSpPr>
          <p:nvPr>
            <p:ph type="ftr" sz="quarter" idx="11"/>
          </p:nvPr>
        </p:nvSpPr>
        <p:spPr bwMode="white"/>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Vertical Text Placeholder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Date Placeholder 3"/>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1209041"/>
            <a:ext cx="1295400" cy="4318000"/>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1295400" y="1219199"/>
            <a:ext cx="5181600" cy="426720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a:xfrm>
            <a:off x="1371600" y="2438400"/>
            <a:ext cx="6400800" cy="3048001"/>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5" name="Footer Placeholder 4"/>
          <p:cNvSpPr>
            <a:spLocks noGrp="1"/>
          </p:cNvSpPr>
          <p:nvPr>
            <p:ph type="ftr" sz="quarter" idx="11"/>
          </p:nvPr>
        </p:nvSpPr>
        <p:spPr/>
        <p:txBody>
          <a:bodyPr/>
          <a:lstStyle/>
          <a:p>
            <a:endParaRPr lang="ru-RU"/>
          </a:p>
        </p:txBody>
      </p:sp>
      <p:sp>
        <p:nvSpPr>
          <p:cNvPr id="6" name="Slide Number Placeholder 5"/>
          <p:cNvSpPr>
            <a:spLocks noGrp="1"/>
          </p:cNvSpPr>
          <p:nvPr>
            <p:ph type="sldNum" sz="quarter" idx="12"/>
          </p:nvPr>
        </p:nvSpPr>
        <p:spPr/>
        <p:txBody>
          <a:bodyPr/>
          <a:lstStyle/>
          <a:p>
            <a:fld id="{B19B0651-EE4F-4900-A07F-96A6BFA9D0F0}" type="slidenum">
              <a:rPr lang="ru-RU" smtClean="0"/>
              <a:pPr/>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
        <p:nvSpPr>
          <p:cNvPr id="2" name="Title 1"/>
          <p:cNvSpPr>
            <a:spLocks noGrp="1"/>
          </p:cNvSpPr>
          <p:nvPr>
            <p:ph type="title"/>
          </p:nvPr>
        </p:nvSpPr>
        <p:spPr>
          <a:xfrm>
            <a:off x="1447800" y="3410267"/>
            <a:ext cx="6248400" cy="1456373"/>
          </a:xfrm>
        </p:spPr>
        <p:txBody>
          <a:bodyPr anchor="t">
            <a:normAutofit/>
          </a:bodyPr>
          <a:lstStyle>
            <a:lvl1pPr algn="ctr">
              <a:defRPr sz="3600" b="0" i="0" cap="all" baseline="0"/>
            </a:lvl1pPr>
          </a:lstStyle>
          <a:p>
            <a:r>
              <a:rPr lang="ru-RU" smtClean="0"/>
              <a:t>Образец заголовка</a:t>
            </a:r>
            <a:endParaRPr lang="en-US" dirty="0"/>
          </a:p>
        </p:txBody>
      </p:sp>
      <p:sp>
        <p:nvSpPr>
          <p:cNvPr id="3" name="Text Placeholder 2"/>
          <p:cNvSpPr>
            <a:spLocks noGrp="1"/>
          </p:cNvSpPr>
          <p:nvPr>
            <p:ph type="body" idx="1"/>
          </p:nvPr>
        </p:nvSpPr>
        <p:spPr>
          <a:xfrm>
            <a:off x="1447800" y="1503680"/>
            <a:ext cx="6248400" cy="1566862"/>
          </a:xfrm>
        </p:spPr>
        <p:txBody>
          <a:bodyPr anchor="b"/>
          <a:lstStyle>
            <a:lvl1pPr marL="0" indent="0" algn="ctr">
              <a:buNone/>
              <a:defRPr sz="2000" b="0" i="1" baseline="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pic>
        <p:nvPicPr>
          <p:cNvPr id="8" name="Picture 7"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2684462"/>
            <a:ext cx="9144000" cy="932688"/>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10" name="Content Placeholder 9"/>
          <p:cNvSpPr>
            <a:spLocks noGrp="1"/>
          </p:cNvSpPr>
          <p:nvPr>
            <p:ph sz="quarter" idx="13"/>
          </p:nvPr>
        </p:nvSpPr>
        <p:spPr>
          <a:xfrm>
            <a:off x="13716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p>
            <a:r>
              <a:rPr lang="ru-RU" smtClean="0"/>
              <a:t>Образец заголовка</a:t>
            </a:r>
            <a:endParaRPr lang="en-US"/>
          </a:p>
        </p:txBody>
      </p:sp>
      <p:sp>
        <p:nvSpPr>
          <p:cNvPr id="5" name="Date Placeholder 4"/>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12" name="Content Placeholder 11"/>
          <p:cNvSpPr>
            <a:spLocks noGrp="1"/>
          </p:cNvSpPr>
          <p:nvPr>
            <p:ph sz="quarter" idx="14"/>
          </p:nvPr>
        </p:nvSpPr>
        <p:spPr>
          <a:xfrm>
            <a:off x="4648200" y="2438400"/>
            <a:ext cx="3124200" cy="3124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pic>
        <p:nvPicPr>
          <p:cNvPr id="9" name="Picture 8"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pic>
        <p:nvPicPr>
          <p:cNvPr id="12" name="Picture 11" descr="flourish2.png"/>
          <p:cNvPicPr>
            <a:picLocks noChangeAspect="1"/>
          </p:cNvPicPr>
          <p:nvPr/>
        </p:nvPicPr>
        <p:blipFill>
          <a:blip r:embed="rId2">
            <a:clrChange>
              <a:clrFrom>
                <a:srgbClr val="000000">
                  <a:alpha val="0"/>
                </a:srgbClr>
              </a:clrFrom>
              <a:clrTo>
                <a:srgbClr val="000000">
                  <a:alpha val="0"/>
                </a:srgbClr>
              </a:clrTo>
            </a:clrChange>
            <a:lum bright="-14000"/>
          </a:blip>
          <a:stretch>
            <a:fillRect/>
          </a:stretch>
        </p:blipFill>
        <p:spPr>
          <a:xfrm>
            <a:off x="0" y="1618488"/>
            <a:ext cx="9144000" cy="932688"/>
          </a:xfrm>
          <a:prstGeom prst="rect">
            <a:avLst/>
          </a:prstGeom>
        </p:spPr>
      </p:pic>
      <p:sp>
        <p:nvSpPr>
          <p:cNvPr id="11" name="Content Placeholder 10"/>
          <p:cNvSpPr>
            <a:spLocks noGrp="1"/>
          </p:cNvSpPr>
          <p:nvPr>
            <p:ph sz="quarter" idx="13"/>
          </p:nvPr>
        </p:nvSpPr>
        <p:spPr>
          <a:xfrm>
            <a:off x="13716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13" name="Content Placeholder 12"/>
          <p:cNvSpPr>
            <a:spLocks noGrp="1"/>
          </p:cNvSpPr>
          <p:nvPr>
            <p:ph sz="quarter" idx="14"/>
          </p:nvPr>
        </p:nvSpPr>
        <p:spPr>
          <a:xfrm>
            <a:off x="4648200" y="2819400"/>
            <a:ext cx="3124200" cy="2743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2" name="Title 1"/>
          <p:cNvSpPr>
            <a:spLocks noGrp="1"/>
          </p:cNvSpPr>
          <p:nvPr>
            <p:ph type="title"/>
          </p:nvPr>
        </p:nvSpPr>
        <p:spPr/>
        <p:txBody>
          <a:bodyPr/>
          <a:lstStyle>
            <a:lvl1pPr>
              <a:defRPr/>
            </a:lvl1pPr>
          </a:lstStyle>
          <a:p>
            <a:r>
              <a:rPr lang="ru-RU" smtClean="0"/>
              <a:t>Образец заголовка</a:t>
            </a:r>
            <a:endParaRPr lang="en-US"/>
          </a:p>
        </p:txBody>
      </p:sp>
      <p:sp>
        <p:nvSpPr>
          <p:cNvPr id="3" name="Text Placeholder 2"/>
          <p:cNvSpPr>
            <a:spLocks noGrp="1"/>
          </p:cNvSpPr>
          <p:nvPr>
            <p:ph type="body" idx="1"/>
          </p:nvPr>
        </p:nvSpPr>
        <p:spPr>
          <a:xfrm>
            <a:off x="1371600" y="2362201"/>
            <a:ext cx="3125788" cy="451338"/>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5" name="Text Placeholder 4"/>
          <p:cNvSpPr>
            <a:spLocks noGrp="1"/>
          </p:cNvSpPr>
          <p:nvPr>
            <p:ph type="body" sz="quarter" idx="3"/>
          </p:nvPr>
        </p:nvSpPr>
        <p:spPr>
          <a:xfrm>
            <a:off x="4645025" y="2359152"/>
            <a:ext cx="3127375" cy="448056"/>
          </a:xfrm>
        </p:spPr>
        <p:txBody>
          <a:bodyPr anchor="b"/>
          <a:lstStyle>
            <a:lvl1pPr marL="0" indent="0" algn="ctr">
              <a:buNone/>
              <a:defRPr sz="1800" b="1"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7" name="Date Placeholder 6"/>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8" name="Footer Placeholder 7"/>
          <p:cNvSpPr>
            <a:spLocks noGrp="1"/>
          </p:cNvSpPr>
          <p:nvPr>
            <p:ph type="ftr" sz="quarter" idx="11"/>
          </p:nvPr>
        </p:nvSpPr>
        <p:spPr/>
        <p:txBody>
          <a:bodyPr/>
          <a:lstStyle/>
          <a:p>
            <a:endParaRPr lang="ru-RU"/>
          </a:p>
        </p:txBody>
      </p:sp>
      <p:sp>
        <p:nvSpPr>
          <p:cNvPr id="9" name="Slide Number Placeholder 8"/>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a:p>
        </p:txBody>
      </p:sp>
      <p:sp>
        <p:nvSpPr>
          <p:cNvPr id="3" name="Date Placeholder 2"/>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4" name="Footer Placeholder 3"/>
          <p:cNvSpPr>
            <a:spLocks noGrp="1"/>
          </p:cNvSpPr>
          <p:nvPr>
            <p:ph type="ftr" sz="quarter" idx="11"/>
          </p:nvPr>
        </p:nvSpPr>
        <p:spPr/>
        <p:txBody>
          <a:bodyPr/>
          <a:lstStyle/>
          <a:p>
            <a:endParaRPr lang="ru-RU"/>
          </a:p>
        </p:txBody>
      </p:sp>
      <p:sp>
        <p:nvSpPr>
          <p:cNvPr id="5" name="Slide Number Placeholder 4"/>
          <p:cNvSpPr>
            <a:spLocks noGrp="1"/>
          </p:cNvSpPr>
          <p:nvPr>
            <p:ph type="sldNum" sz="quarter" idx="12"/>
          </p:nvPr>
        </p:nvSpPr>
        <p:spPr/>
        <p:txBody>
          <a:bodyPr/>
          <a:lstStyle/>
          <a:p>
            <a:fld id="{B19B0651-EE4F-4900-A07F-96A6BFA9D0F0}" type="slidenum">
              <a:rPr lang="ru-RU" smtClean="0"/>
              <a:pPr/>
              <a:t>‹#›</a:t>
            </a:fld>
            <a:endParaRPr lang="ru-RU"/>
          </a:p>
        </p:txBody>
      </p:sp>
      <p:pic>
        <p:nvPicPr>
          <p:cNvPr id="7" name="Picture 6" descr="flourish2.png"/>
          <p:cNvPicPr>
            <a:picLocks noChangeAspect="1"/>
          </p:cNvPicPr>
          <p:nvPr/>
        </p:nvPicPr>
        <p:blipFill>
          <a:blip r:embed="rId2">
            <a:duotone>
              <a:prstClr val="black"/>
              <a:schemeClr val="tx2">
                <a:tint val="45000"/>
                <a:satMod val="400000"/>
              </a:schemeClr>
            </a:duotone>
            <a:lum bright="-14000"/>
          </a:blip>
          <a:stretch>
            <a:fillRect/>
          </a:stretch>
        </p:blipFill>
        <p:spPr>
          <a:xfrm>
            <a:off x="0" y="1618488"/>
            <a:ext cx="9144000" cy="932688"/>
          </a:xfrm>
          <a:prstGeom prst="rect">
            <a:avLst/>
          </a:prstGeom>
        </p:spPr>
      </p:pic>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Title 1"/>
          <p:cNvSpPr>
            <a:spLocks noGrp="1"/>
          </p:cNvSpPr>
          <p:nvPr>
            <p:ph type="title"/>
          </p:nvPr>
        </p:nvSpPr>
        <p:spPr>
          <a:xfrm>
            <a:off x="4953001" y="1676400"/>
            <a:ext cx="2819399"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4" name="Text Placeholder 3"/>
          <p:cNvSpPr>
            <a:spLocks noGrp="1"/>
          </p:cNvSpPr>
          <p:nvPr>
            <p:ph type="body" sz="half" idx="2"/>
          </p:nvPr>
        </p:nvSpPr>
        <p:spPr>
          <a:xfrm>
            <a:off x="4953001" y="2275840"/>
            <a:ext cx="2819399" cy="290576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
        <p:nvSpPr>
          <p:cNvPr id="9" name="Content Placeholder 8"/>
          <p:cNvSpPr>
            <a:spLocks noGrp="1"/>
          </p:cNvSpPr>
          <p:nvPr>
            <p:ph sz="quarter" idx="13"/>
          </p:nvPr>
        </p:nvSpPr>
        <p:spPr>
          <a:xfrm>
            <a:off x="1371600" y="1676400"/>
            <a:ext cx="3276600" cy="35052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10" name="Plaque 9"/>
          <p:cNvSpPr/>
          <p:nvPr/>
        </p:nvSpPr>
        <p:spPr>
          <a:xfrm>
            <a:off x="1463040" y="1847088"/>
            <a:ext cx="3090672" cy="3090672"/>
          </a:xfrm>
          <a:prstGeom prst="plaque">
            <a:avLst>
              <a:gd name="adj" fmla="val 8438"/>
            </a:avLst>
          </a:prstGeom>
          <a:noFill/>
          <a:ln w="9525">
            <a:solidFill>
              <a:schemeClr val="tx2">
                <a:alpha val="17000"/>
              </a:schemeClr>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4953000" y="1676400"/>
            <a:ext cx="2819400" cy="599440"/>
          </a:xfrm>
        </p:spPr>
        <p:txBody>
          <a:bodyPr anchor="b">
            <a:noAutofit/>
          </a:bodyPr>
          <a:lstStyle>
            <a:lvl1pPr algn="ctr">
              <a:defRPr sz="1700" b="1" cap="all" spc="0" baseline="0"/>
            </a:lvl1pPr>
          </a:lstStyle>
          <a:p>
            <a:r>
              <a:rPr lang="ru-RU" smtClean="0"/>
              <a:t>Образец заголовка</a:t>
            </a:r>
            <a:endParaRPr lang="en-US" dirty="0"/>
          </a:p>
        </p:txBody>
      </p:sp>
      <p:sp>
        <p:nvSpPr>
          <p:cNvPr id="3" name="Picture Placeholder 2"/>
          <p:cNvSpPr>
            <a:spLocks noGrp="1"/>
          </p:cNvSpPr>
          <p:nvPr>
            <p:ph type="pic" idx="1"/>
          </p:nvPr>
        </p:nvSpPr>
        <p:spPr>
          <a:xfrm>
            <a:off x="1524000" y="1905000"/>
            <a:ext cx="2971800" cy="2971800"/>
          </a:xfrm>
          <a:prstGeom prst="plaque">
            <a:avLst>
              <a:gd name="adj" fmla="val 8341"/>
            </a:avLst>
          </a:prstGeom>
          <a:solidFill>
            <a:schemeClr val="bg1">
              <a:lumMod val="95000"/>
              <a:alpha val="35000"/>
            </a:schemeClr>
          </a:solidFill>
          <a:ln w="98425" cmpd="thinThick">
            <a:noFill/>
            <a:bevel/>
          </a:ln>
        </p:spPr>
        <p:txBody>
          <a:bodyPr>
            <a:normAutofit/>
          </a:bodyPr>
          <a:lstStyle>
            <a:lvl1pPr marL="0" indent="0" algn="ctr">
              <a:buNone/>
              <a:defRPr sz="1800" baseline="0">
                <a:solidFill>
                  <a:schemeClr val="tx2"/>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4953000" y="2276856"/>
            <a:ext cx="2819400" cy="2875280"/>
          </a:xfrm>
        </p:spPr>
        <p:txBody>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B4C71EC6-210F-42DE-9C53-41977AD35B3D}" type="datetimeFigureOut">
              <a:rPr lang="ru-RU" smtClean="0"/>
              <a:pPr/>
              <a:t>02.12.2020</a:t>
            </a:fld>
            <a:endParaRPr lang="ru-RU"/>
          </a:p>
        </p:txBody>
      </p:sp>
      <p:sp>
        <p:nvSpPr>
          <p:cNvPr id="6" name="Footer Placeholder 5"/>
          <p:cNvSpPr>
            <a:spLocks noGrp="1"/>
          </p:cNvSpPr>
          <p:nvPr>
            <p:ph type="ftr" sz="quarter" idx="11"/>
          </p:nvPr>
        </p:nvSpPr>
        <p:spPr/>
        <p:txBody>
          <a:bodyPr/>
          <a:lstStyle/>
          <a:p>
            <a:endParaRPr lang="ru-RU"/>
          </a:p>
        </p:txBody>
      </p:sp>
      <p:sp>
        <p:nvSpPr>
          <p:cNvPr id="7" name="Slide Number Placeholder 6"/>
          <p:cNvSpPr>
            <a:spLocks noGrp="1"/>
          </p:cNvSpPr>
          <p:nvPr>
            <p:ph type="sldNum" sz="quarter" idx="12"/>
          </p:nvPr>
        </p:nvSpPr>
        <p:spPr/>
        <p:txBody>
          <a:bodyPr/>
          <a:lstStyle/>
          <a:p>
            <a:fld id="{B19B0651-EE4F-4900-A07F-96A6BFA9D0F0}"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2">
        <a:schemeClr val="bg1"/>
      </p:bgRef>
    </p:bg>
    <p:spTree>
      <p:nvGrpSpPr>
        <p:cNvPr id="1" name=""/>
        <p:cNvGrpSpPr/>
        <p:nvPr/>
      </p:nvGrpSpPr>
      <p:grpSpPr>
        <a:xfrm>
          <a:off x="0" y="0"/>
          <a:ext cx="0" cy="0"/>
          <a:chOff x="0" y="0"/>
          <a:chExt cx="0" cy="0"/>
        </a:xfrm>
      </p:grpSpPr>
      <p:pic>
        <p:nvPicPr>
          <p:cNvPr id="8" name="Picture 7" descr="window3.png"/>
          <p:cNvPicPr>
            <a:picLocks noChangeAspect="1"/>
          </p:cNvPicPr>
          <p:nvPr/>
        </p:nvPicPr>
        <p:blipFill>
          <a:blip r:embed="rId13"/>
          <a:stretch>
            <a:fillRect/>
          </a:stretch>
        </p:blipFill>
        <p:spPr>
          <a:xfrm>
            <a:off x="0" y="0"/>
            <a:ext cx="9144000" cy="6858000"/>
          </a:xfrm>
          <a:prstGeom prst="rect">
            <a:avLst/>
          </a:prstGeom>
        </p:spPr>
      </p:pic>
      <p:sp>
        <p:nvSpPr>
          <p:cNvPr id="2" name="Title Placeholder 1"/>
          <p:cNvSpPr>
            <a:spLocks noGrp="1"/>
          </p:cNvSpPr>
          <p:nvPr>
            <p:ph type="title"/>
          </p:nvPr>
        </p:nvSpPr>
        <p:spPr>
          <a:xfrm>
            <a:off x="1371600" y="1295400"/>
            <a:ext cx="6400800" cy="685800"/>
          </a:xfrm>
          <a:prstGeom prst="rect">
            <a:avLst/>
          </a:prstGeom>
        </p:spPr>
        <p:txBody>
          <a:bodyPr vert="horz" lIns="91440" tIns="45720" rIns="91440" bIns="45720" rtlCol="0" anchor="b" anchorCtr="0">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371600" y="2057400"/>
            <a:ext cx="6400800" cy="3429001"/>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bwMode="white">
          <a:xfrm>
            <a:off x="304800" y="6356350"/>
            <a:ext cx="2133600" cy="365125"/>
          </a:xfrm>
          <a:prstGeom prst="rect">
            <a:avLst/>
          </a:prstGeom>
          <a:ln>
            <a:noFill/>
          </a:ln>
        </p:spPr>
        <p:txBody>
          <a:bodyPr vert="horz" lIns="91440" tIns="45720" rIns="91440" bIns="45720" rtlCol="0" anchor="ctr"/>
          <a:lstStyle>
            <a:lvl1pPr algn="l">
              <a:defRPr sz="1100" baseline="0">
                <a:solidFill>
                  <a:schemeClr val="accent1">
                    <a:lumMod val="60000"/>
                    <a:lumOff val="40000"/>
                  </a:schemeClr>
                </a:solidFill>
              </a:defRPr>
            </a:lvl1pPr>
          </a:lstStyle>
          <a:p>
            <a:fld id="{B4C71EC6-210F-42DE-9C53-41977AD35B3D}" type="datetimeFigureOut">
              <a:rPr lang="ru-RU" smtClean="0"/>
              <a:pPr/>
              <a:t>02.12.2020</a:t>
            </a:fld>
            <a:endParaRPr lang="ru-RU"/>
          </a:p>
        </p:txBody>
      </p:sp>
      <p:sp>
        <p:nvSpPr>
          <p:cNvPr id="5" name="Footer Placeholder 4"/>
          <p:cNvSpPr>
            <a:spLocks noGrp="1"/>
          </p:cNvSpPr>
          <p:nvPr>
            <p:ph type="ftr" sz="quarter" idx="3"/>
          </p:nvPr>
        </p:nvSpPr>
        <p:spPr bwMode="white">
          <a:xfrm>
            <a:off x="2971800" y="6356350"/>
            <a:ext cx="3200400" cy="365125"/>
          </a:xfrm>
          <a:prstGeom prst="rect">
            <a:avLst/>
          </a:prstGeom>
        </p:spPr>
        <p:txBody>
          <a:bodyPr vert="horz" lIns="91440" tIns="45720" rIns="91440" bIns="45720" rtlCol="0" anchor="ctr"/>
          <a:lstStyle>
            <a:lvl1pPr algn="ctr">
              <a:defRPr sz="1100" baseline="0">
                <a:solidFill>
                  <a:schemeClr val="accent1">
                    <a:lumMod val="60000"/>
                    <a:lumOff val="40000"/>
                  </a:schemeClr>
                </a:solidFill>
              </a:defRPr>
            </a:lvl1pPr>
          </a:lstStyle>
          <a:p>
            <a:endParaRPr lang="ru-RU"/>
          </a:p>
        </p:txBody>
      </p:sp>
      <p:sp>
        <p:nvSpPr>
          <p:cNvPr id="6" name="Slide Number Placeholder 5"/>
          <p:cNvSpPr>
            <a:spLocks noGrp="1"/>
          </p:cNvSpPr>
          <p:nvPr>
            <p:ph type="sldNum" sz="quarter" idx="4"/>
          </p:nvPr>
        </p:nvSpPr>
        <p:spPr bwMode="white">
          <a:xfrm>
            <a:off x="6675120" y="6364224"/>
            <a:ext cx="2133600" cy="365125"/>
          </a:xfrm>
          <a:prstGeom prst="rect">
            <a:avLst/>
          </a:prstGeom>
        </p:spPr>
        <p:txBody>
          <a:bodyPr vert="horz" lIns="91440" tIns="45720" rIns="91440" bIns="45720" rtlCol="0" anchor="ctr"/>
          <a:lstStyle>
            <a:lvl1pPr algn="r">
              <a:defRPr sz="1200" b="1" baseline="0">
                <a:solidFill>
                  <a:schemeClr val="accent1">
                    <a:lumMod val="60000"/>
                    <a:lumOff val="40000"/>
                  </a:schemeClr>
                </a:solidFill>
              </a:defRPr>
            </a:lvl1pPr>
          </a:lstStyle>
          <a:p>
            <a:fld id="{B19B0651-EE4F-4900-A07F-96A6BFA9D0F0}"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3600" kern="1200" cap="all" spc="300" baseline="0">
          <a:solidFill>
            <a:schemeClr val="tx1"/>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0" indent="-274320" algn="l" defTabSz="914400" rtl="0" eaLnBrk="1" latinLnBrk="0" hangingPunct="1">
        <a:lnSpc>
          <a:spcPct val="150000"/>
        </a:lnSpc>
        <a:spcBef>
          <a:spcPct val="20000"/>
        </a:spcBef>
        <a:buClrTx/>
        <a:buFont typeface="Wingdings" pitchFamily="2" charset="2"/>
        <a:buChar char="v"/>
        <a:defRPr sz="1800" kern="1200" baseline="0">
          <a:solidFill>
            <a:schemeClr val="tx1"/>
          </a:solidFill>
          <a:latin typeface="+mn-lt"/>
          <a:ea typeface="+mn-ea"/>
          <a:cs typeface="+mn-cs"/>
        </a:defRPr>
      </a:lvl1pPr>
      <a:lvl2pPr marL="742950" indent="-228600" algn="l" defTabSz="914400" rtl="0" eaLnBrk="1" latinLnBrk="0" hangingPunct="1">
        <a:spcBef>
          <a:spcPct val="20000"/>
        </a:spcBef>
        <a:buClrTx/>
        <a:buFont typeface="Arial" pitchFamily="34" charset="0"/>
        <a:buChar char="•"/>
        <a:defRPr sz="1600" kern="1200" baseline="0">
          <a:solidFill>
            <a:schemeClr val="tx1"/>
          </a:solidFill>
          <a:latin typeface="+mn-lt"/>
          <a:ea typeface="+mn-ea"/>
          <a:cs typeface="+mn-cs"/>
        </a:defRPr>
      </a:lvl2pPr>
      <a:lvl3pPr marL="11430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3pPr>
      <a:lvl4pPr marL="16002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4pPr>
      <a:lvl5pPr marL="2057400" indent="-228600" algn="l" defTabSz="914400" rtl="0" eaLnBrk="1" latinLnBrk="0" hangingPunct="1">
        <a:spcBef>
          <a:spcPct val="20000"/>
        </a:spcBef>
        <a:buClrTx/>
        <a:buFont typeface="Arial" pitchFamily="34" charset="0"/>
        <a:buChar char="•"/>
        <a:defRPr sz="1400" kern="1200" baseline="0">
          <a:solidFill>
            <a:schemeClr val="tx1"/>
          </a:solidFill>
          <a:latin typeface="+mn-lt"/>
          <a:ea typeface="+mn-ea"/>
          <a:cs typeface="+mn-cs"/>
        </a:defRPr>
      </a:lvl5pPr>
      <a:lvl6pPr marL="2514600" indent="-228600" algn="l" defTabSz="914400" rtl="0" eaLnBrk="1" latinLnBrk="0" hangingPunct="1">
        <a:spcBef>
          <a:spcPct val="20000"/>
        </a:spcBef>
        <a:buClrTx/>
        <a:buFont typeface="Arial" pitchFamily="34" charset="0"/>
        <a:buChar char="•"/>
        <a:defRPr sz="1400" kern="1200">
          <a:solidFill>
            <a:schemeClr val="tx1"/>
          </a:solidFill>
          <a:latin typeface="+mn-lt"/>
          <a:ea typeface="+mn-ea"/>
          <a:cs typeface="+mn-cs"/>
        </a:defRPr>
      </a:lvl6pPr>
      <a:lvl7pPr marL="29718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7pPr>
      <a:lvl8pPr marL="3429000" indent="-228600" algn="l" defTabSz="914400" rtl="0" eaLnBrk="1" latinLnBrk="0" hangingPunct="1">
        <a:spcBef>
          <a:spcPct val="20000"/>
        </a:spcBef>
        <a:buClrTx/>
        <a:buFont typeface="Arial" pitchFamily="34" charset="0"/>
        <a:buChar char="•"/>
        <a:defRPr sz="1200" kern="1200" baseline="0">
          <a:solidFill>
            <a:schemeClr val="tx1"/>
          </a:solidFill>
          <a:latin typeface="+mn-lt"/>
          <a:ea typeface="+mn-ea"/>
          <a:cs typeface="+mn-cs"/>
        </a:defRPr>
      </a:lvl8pPr>
      <a:lvl9pPr marL="3886200" indent="-228600" algn="l" defTabSz="914400" rtl="0" eaLnBrk="1" latinLnBrk="0" hangingPunct="1">
        <a:spcBef>
          <a:spcPct val="20000"/>
        </a:spcBef>
        <a:buClrTx/>
        <a:buFont typeface="Arial" pitchFamily="34" charset="0"/>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9.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2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2.jpeg"/><Relationship Id="rId1" Type="http://schemas.openxmlformats.org/officeDocument/2006/relationships/slideLayout" Target="../slideLayouts/slideLayout2.xml"/><Relationship Id="rId6" Type="http://schemas.openxmlformats.org/officeDocument/2006/relationships/image" Target="../media/image26.jpeg"/><Relationship Id="rId5" Type="http://schemas.openxmlformats.org/officeDocument/2006/relationships/image" Target="../media/image25.jpeg"/><Relationship Id="rId4" Type="http://schemas.openxmlformats.org/officeDocument/2006/relationships/image" Target="../media/image24.jpeg"/></Relationships>
</file>

<file path=ppt/slides/_rels/slide3.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03648" y="1285860"/>
            <a:ext cx="6408712" cy="4286280"/>
          </a:xfrm>
        </p:spPr>
        <p:txBody>
          <a:bodyPr>
            <a:normAutofit/>
          </a:bodyPr>
          <a:lstStyle/>
          <a:p>
            <a:r>
              <a:rPr lang="ru-RU" b="1" dirty="0" smtClean="0"/>
              <a:t>Правила поведения при землетрясениях</a:t>
            </a:r>
            <a:endParaRPr lang="ru-RU" b="1" dirty="0"/>
          </a:p>
        </p:txBody>
      </p:sp>
    </p:spTree>
    <p:extLst>
      <p:ext uri="{BB962C8B-B14F-4D97-AF65-F5344CB8AC3E}">
        <p14:creationId xmlns:p14="http://schemas.microsoft.com/office/powerpoint/2010/main" val="290054858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475656" y="0"/>
            <a:ext cx="6400800" cy="874440"/>
          </a:xfrm>
          <a:solidFill>
            <a:schemeClr val="tx2">
              <a:lumMod val="10000"/>
              <a:lumOff val="90000"/>
            </a:schemeClr>
          </a:solidFill>
        </p:spPr>
        <p:txBody>
          <a:bodyPr>
            <a:normAutofit fontScale="90000"/>
          </a:bodyPr>
          <a:lstStyle/>
          <a:p>
            <a:r>
              <a:rPr lang="ru-RU" sz="3200" dirty="0"/>
              <a:t>Наиболее безопасные места в здании</a:t>
            </a:r>
          </a:p>
        </p:txBody>
      </p:sp>
      <p:sp>
        <p:nvSpPr>
          <p:cNvPr id="20484" name="Rectangle 4"/>
          <p:cNvSpPr>
            <a:spLocks noChangeArrowheads="1"/>
          </p:cNvSpPr>
          <p:nvPr/>
        </p:nvSpPr>
        <p:spPr bwMode="auto">
          <a:xfrm>
            <a:off x="2411413" y="5949950"/>
            <a:ext cx="4383087" cy="366713"/>
          </a:xfrm>
          <a:prstGeom prst="rect">
            <a:avLst/>
          </a:prstGeom>
          <a:solidFill>
            <a:schemeClr val="bg1"/>
          </a:solidFill>
          <a:ln>
            <a:noFill/>
          </a:ln>
          <a:effectLst/>
          <a:extLst/>
        </p:spPr>
        <p:txBody>
          <a:bodyPr wrap="none">
            <a:spAutoFit/>
          </a:bodyPr>
          <a:lstStyle/>
          <a:p>
            <a:r>
              <a:rPr lang="ru-RU" dirty="0"/>
              <a:t>Места у колонн и под балками каркаса.</a:t>
            </a:r>
          </a:p>
        </p:txBody>
      </p:sp>
      <p:pic>
        <p:nvPicPr>
          <p:cNvPr id="20485" name="Picture 5" descr="Наиболее безопасные места для укрытия в здании при землетрясении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104900"/>
            <a:ext cx="58293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29926222"/>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2" name="Rectangle 4"/>
          <p:cNvSpPr>
            <a:spLocks noChangeArrowheads="1"/>
          </p:cNvSpPr>
          <p:nvPr/>
        </p:nvSpPr>
        <p:spPr bwMode="auto">
          <a:xfrm>
            <a:off x="2071670" y="4714884"/>
            <a:ext cx="4572000" cy="1384995"/>
          </a:xfrm>
          <a:prstGeom prst="rect">
            <a:avLst/>
          </a:prstGeom>
          <a:solidFill>
            <a:schemeClr val="accent1">
              <a:lumMod val="20000"/>
              <a:lumOff val="80000"/>
            </a:schemeClr>
          </a:solidFill>
          <a:ln w="9525">
            <a:noFill/>
            <a:miter lim="800000"/>
            <a:headEnd/>
            <a:tailEnd/>
          </a:ln>
          <a:effectLst/>
        </p:spPr>
        <p:txBody>
          <a:bodyPr>
            <a:spAutoFit/>
          </a:bodyPr>
          <a:lstStyle/>
          <a:p>
            <a:r>
              <a:rPr lang="ru-RU" sz="2800" dirty="0"/>
              <a:t>Необходимо заранее ознакомиться с планом эвакуации из здания.</a:t>
            </a:r>
          </a:p>
        </p:txBody>
      </p:sp>
      <p:pic>
        <p:nvPicPr>
          <p:cNvPr id="22533" name="Picture 5" descr="Меры по уменьшению потерь от землетрясений (1)"/>
          <p:cNvPicPr>
            <a:picLocks noChangeAspect="1" noChangeArrowheads="1"/>
          </p:cNvPicPr>
          <p:nvPr/>
        </p:nvPicPr>
        <p:blipFill>
          <a:blip r:embed="rId2"/>
          <a:srcRect/>
          <a:stretch>
            <a:fillRect/>
          </a:stretch>
        </p:blipFill>
        <p:spPr bwMode="auto">
          <a:xfrm>
            <a:off x="2285984" y="785794"/>
            <a:ext cx="4495800" cy="3606800"/>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5" name="Rectangle 3"/>
          <p:cNvSpPr>
            <a:spLocks noGrp="1" noChangeArrowheads="1"/>
          </p:cNvSpPr>
          <p:nvPr>
            <p:ph type="body" idx="1"/>
          </p:nvPr>
        </p:nvSpPr>
        <p:spPr>
          <a:xfrm>
            <a:off x="1142976" y="1142984"/>
            <a:ext cx="6858048" cy="4429156"/>
          </a:xfrm>
          <a:solidFill>
            <a:schemeClr val="tx2">
              <a:lumMod val="10000"/>
              <a:lumOff val="90000"/>
            </a:schemeClr>
          </a:solidFill>
        </p:spPr>
        <p:txBody>
          <a:bodyPr/>
          <a:lstStyle/>
          <a:p>
            <a:pPr marL="609600" indent="-609600" algn="ctr" eaLnBrk="1" hangingPunct="1">
              <a:lnSpc>
                <a:spcPct val="90000"/>
              </a:lnSpc>
              <a:buFontTx/>
              <a:buNone/>
            </a:pPr>
            <a:r>
              <a:rPr lang="ru-RU" b="1" i="1" dirty="0" smtClean="0">
                <a:solidFill>
                  <a:schemeClr val="folHlink"/>
                </a:solidFill>
              </a:rPr>
              <a:t>Правила безопасного поведения </a:t>
            </a:r>
          </a:p>
          <a:p>
            <a:pPr marL="609600" indent="-609600" algn="ctr" eaLnBrk="1" hangingPunct="1">
              <a:lnSpc>
                <a:spcPct val="90000"/>
              </a:lnSpc>
              <a:buFontTx/>
              <a:buNone/>
            </a:pPr>
            <a:r>
              <a:rPr lang="ru-RU" b="1" i="1" dirty="0" smtClean="0">
                <a:solidFill>
                  <a:schemeClr val="folHlink"/>
                </a:solidFill>
              </a:rPr>
              <a:t>во время землетрясения.</a:t>
            </a:r>
          </a:p>
          <a:p>
            <a:pPr marL="609600" indent="-609600" eaLnBrk="1" hangingPunct="1">
              <a:lnSpc>
                <a:spcPct val="90000"/>
              </a:lnSpc>
            </a:pPr>
            <a:r>
              <a:rPr lang="ru-RU" sz="2000" b="1" dirty="0" smtClean="0"/>
              <a:t>При первом толчке постараться немедленно покинуть здание в течение 15-20 минут.</a:t>
            </a:r>
          </a:p>
          <a:p>
            <a:pPr marL="609600" indent="-609600" eaLnBrk="1" hangingPunct="1">
              <a:lnSpc>
                <a:spcPct val="90000"/>
              </a:lnSpc>
            </a:pPr>
            <a:r>
              <a:rPr lang="ru-RU" sz="2000" b="1" dirty="0" smtClean="0"/>
              <a:t>Спускаться  только по лестнице, оповещая соседей о необходимости покинуть здание.</a:t>
            </a:r>
          </a:p>
          <a:p>
            <a:pPr marL="609600" indent="-609600" eaLnBrk="1" hangingPunct="1">
              <a:lnSpc>
                <a:spcPct val="90000"/>
              </a:lnSpc>
            </a:pPr>
            <a:r>
              <a:rPr lang="ru-RU" sz="2000" b="1" dirty="0" smtClean="0"/>
              <a:t>Если остались в квартире, необходимо встать в дверной проем или в углу комнаты, подальше от окон, светильников, шкафов и зеркал.</a:t>
            </a:r>
          </a:p>
          <a:p>
            <a:pPr marL="609600" indent="-609600" eaLnBrk="1" hangingPunct="1">
              <a:lnSpc>
                <a:spcPct val="90000"/>
              </a:lnSpc>
            </a:pPr>
            <a:r>
              <a:rPr lang="ru-RU" sz="2000" b="1" dirty="0" smtClean="0"/>
              <a:t>Не допускать возникновения паники.</a:t>
            </a:r>
          </a:p>
          <a:p>
            <a:pPr marL="609600" indent="-609600" eaLnBrk="1" hangingPunct="1">
              <a:lnSpc>
                <a:spcPct val="90000"/>
              </a:lnSpc>
            </a:pPr>
            <a:r>
              <a:rPr lang="ru-RU" sz="2000" b="1" dirty="0" smtClean="0"/>
              <a:t>Если землетрясение застигло вас в машине, нужно немедленно остановиться и не выходить из машины до окончания толчков.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7" presetClass="entr" presetSubtype="0" fill="hold" nodeType="withEffect">
                                  <p:stCondLst>
                                    <p:cond delay="0"/>
                                  </p:stCondLst>
                                  <p:iterate type="lt">
                                    <p:tmPct val="50000"/>
                                  </p:iterate>
                                  <p:childTnLst>
                                    <p:set>
                                      <p:cBhvr>
                                        <p:cTn id="6" dur="1" fill="hold">
                                          <p:stCondLst>
                                            <p:cond delay="0"/>
                                          </p:stCondLst>
                                        </p:cTn>
                                        <p:tgtEl>
                                          <p:spTgt spid="28675">
                                            <p:txEl>
                                              <p:pRg st="0" end="0"/>
                                            </p:txEl>
                                          </p:spTgt>
                                        </p:tgtEl>
                                        <p:attrNameLst>
                                          <p:attrName>style.visibility</p:attrName>
                                        </p:attrNameLst>
                                      </p:cBhvr>
                                      <p:to>
                                        <p:strVal val="visible"/>
                                      </p:to>
                                    </p:set>
                                    <p:anim calcmode="discrete" valueType="clr">
                                      <p:cBhvr override="childStyle">
                                        <p:cTn id="7" dur="80"/>
                                        <p:tgtEl>
                                          <p:spTgt spid="28675">
                                            <p:txEl>
                                              <p:pRg st="0" end="0"/>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8" dur="80"/>
                                        <p:tgtEl>
                                          <p:spTgt spid="28675">
                                            <p:txEl>
                                              <p:pRg st="0" end="0"/>
                                            </p:txEl>
                                          </p:spTgt>
                                        </p:tgtEl>
                                        <p:attrNameLst>
                                          <p:attrName>fillcolor</p:attrName>
                                        </p:attrNameLst>
                                      </p:cBhvr>
                                      <p:tavLst>
                                        <p:tav tm="0">
                                          <p:val>
                                            <p:clrVal>
                                              <a:schemeClr val="accent2"/>
                                            </p:clrVal>
                                          </p:val>
                                        </p:tav>
                                        <p:tav tm="50000">
                                          <p:val>
                                            <p:clrVal>
                                              <a:schemeClr val="hlink"/>
                                            </p:clrVal>
                                          </p:val>
                                        </p:tav>
                                      </p:tavLst>
                                    </p:anim>
                                    <p:set>
                                      <p:cBhvr>
                                        <p:cTn id="9" dur="80"/>
                                        <p:tgtEl>
                                          <p:spTgt spid="28675">
                                            <p:txEl>
                                              <p:pRg st="0" end="0"/>
                                            </p:txEl>
                                          </p:spTgt>
                                        </p:tgtEl>
                                        <p:attrNameLst>
                                          <p:attrName>fill.type</p:attrName>
                                        </p:attrNameLst>
                                      </p:cBhvr>
                                      <p:to>
                                        <p:strVal val="solid"/>
                                      </p:to>
                                    </p:set>
                                  </p:childTnLst>
                                </p:cTn>
                              </p:par>
                              <p:par>
                                <p:cTn id="10" presetID="27" presetClass="entr" presetSubtype="0" fill="hold" nodeType="withEffect">
                                  <p:stCondLst>
                                    <p:cond delay="0"/>
                                  </p:stCondLst>
                                  <p:iterate type="lt">
                                    <p:tmPct val="50000"/>
                                  </p:iterate>
                                  <p:childTnLst>
                                    <p:set>
                                      <p:cBhvr>
                                        <p:cTn id="11" dur="1" fill="hold">
                                          <p:stCondLst>
                                            <p:cond delay="0"/>
                                          </p:stCondLst>
                                        </p:cTn>
                                        <p:tgtEl>
                                          <p:spTgt spid="28675">
                                            <p:txEl>
                                              <p:pRg st="1" end="1"/>
                                            </p:txEl>
                                          </p:spTgt>
                                        </p:tgtEl>
                                        <p:attrNameLst>
                                          <p:attrName>style.visibility</p:attrName>
                                        </p:attrNameLst>
                                      </p:cBhvr>
                                      <p:to>
                                        <p:strVal val="visible"/>
                                      </p:to>
                                    </p:set>
                                    <p:anim calcmode="discrete" valueType="clr">
                                      <p:cBhvr override="childStyle">
                                        <p:cTn id="12" dur="80"/>
                                        <p:tgtEl>
                                          <p:spTgt spid="28675">
                                            <p:txEl>
                                              <p:pRg st="1" end="1"/>
                                            </p:txEl>
                                          </p:spTgt>
                                        </p:tgtEl>
                                        <p:attrNameLst>
                                          <p:attrName>style.color</p:attrName>
                                        </p:attrNameLst>
                                      </p:cBhvr>
                                      <p:tavLst>
                                        <p:tav tm="0">
                                          <p:val>
                                            <p:clrVal>
                                              <a:schemeClr val="accent2"/>
                                            </p:clrVal>
                                          </p:val>
                                        </p:tav>
                                        <p:tav tm="50000">
                                          <p:val>
                                            <p:clrVal>
                                              <a:schemeClr val="hlink"/>
                                            </p:clrVal>
                                          </p:val>
                                        </p:tav>
                                      </p:tavLst>
                                    </p:anim>
                                    <p:anim calcmode="discrete" valueType="clr">
                                      <p:cBhvr>
                                        <p:cTn id="13" dur="80"/>
                                        <p:tgtEl>
                                          <p:spTgt spid="28675">
                                            <p:txEl>
                                              <p:pRg st="1" end="1"/>
                                            </p:txEl>
                                          </p:spTgt>
                                        </p:tgtEl>
                                        <p:attrNameLst>
                                          <p:attrName>fillcolor</p:attrName>
                                        </p:attrNameLst>
                                      </p:cBhvr>
                                      <p:tavLst>
                                        <p:tav tm="0">
                                          <p:val>
                                            <p:clrVal>
                                              <a:schemeClr val="accent2"/>
                                            </p:clrVal>
                                          </p:val>
                                        </p:tav>
                                        <p:tav tm="50000">
                                          <p:val>
                                            <p:clrVal>
                                              <a:schemeClr val="hlink"/>
                                            </p:clrVal>
                                          </p:val>
                                        </p:tav>
                                      </p:tavLst>
                                    </p:anim>
                                    <p:set>
                                      <p:cBhvr>
                                        <p:cTn id="14" dur="80"/>
                                        <p:tgtEl>
                                          <p:spTgt spid="28675">
                                            <p:txEl>
                                              <p:pRg st="1" end="1"/>
                                            </p:txEl>
                                          </p:spTgt>
                                        </p:tgtEl>
                                        <p:attrNameLst>
                                          <p:attrName>fill.type</p:attrName>
                                        </p:attrNameLst>
                                      </p:cBhvr>
                                      <p:to>
                                        <p:strVal val="solid"/>
                                      </p:to>
                                    </p:set>
                                  </p:childTnLst>
                                </p:cTn>
                              </p:par>
                            </p:childTnLst>
                          </p:cTn>
                        </p:par>
                        <p:par>
                          <p:cTn id="15" fill="hold">
                            <p:stCondLst>
                              <p:cond delay="1120"/>
                            </p:stCondLst>
                            <p:childTnLst>
                              <p:par>
                                <p:cTn id="16" presetID="42" presetClass="entr" presetSubtype="0" fill="hold" nodeType="afterEffect">
                                  <p:stCondLst>
                                    <p:cond delay="0"/>
                                  </p:stCondLst>
                                  <p:childTnLst>
                                    <p:set>
                                      <p:cBhvr>
                                        <p:cTn id="17" dur="1" fill="hold">
                                          <p:stCondLst>
                                            <p:cond delay="0"/>
                                          </p:stCondLst>
                                        </p:cTn>
                                        <p:tgtEl>
                                          <p:spTgt spid="28675">
                                            <p:txEl>
                                              <p:pRg st="2" end="2"/>
                                            </p:txEl>
                                          </p:spTgt>
                                        </p:tgtEl>
                                        <p:attrNameLst>
                                          <p:attrName>style.visibility</p:attrName>
                                        </p:attrNameLst>
                                      </p:cBhvr>
                                      <p:to>
                                        <p:strVal val="visible"/>
                                      </p:to>
                                    </p:set>
                                    <p:animEffect transition="in" filter="fade">
                                      <p:cBhvr>
                                        <p:cTn id="18" dur="2000"/>
                                        <p:tgtEl>
                                          <p:spTgt spid="28675">
                                            <p:txEl>
                                              <p:pRg st="2" end="2"/>
                                            </p:txEl>
                                          </p:spTgt>
                                        </p:tgtEl>
                                      </p:cBhvr>
                                    </p:animEffect>
                                    <p:anim calcmode="lin" valueType="num">
                                      <p:cBhvr>
                                        <p:cTn id="19" dur="2000" fill="hold"/>
                                        <p:tgtEl>
                                          <p:spTgt spid="28675">
                                            <p:txEl>
                                              <p:pRg st="2" end="2"/>
                                            </p:txEl>
                                          </p:spTgt>
                                        </p:tgtEl>
                                        <p:attrNameLst>
                                          <p:attrName>ppt_x</p:attrName>
                                        </p:attrNameLst>
                                      </p:cBhvr>
                                      <p:tavLst>
                                        <p:tav tm="0">
                                          <p:val>
                                            <p:strVal val="#ppt_x"/>
                                          </p:val>
                                        </p:tav>
                                        <p:tav tm="100000">
                                          <p:val>
                                            <p:strVal val="#ppt_x"/>
                                          </p:val>
                                        </p:tav>
                                      </p:tavLst>
                                    </p:anim>
                                    <p:anim calcmode="lin" valueType="num">
                                      <p:cBhvr>
                                        <p:cTn id="20" dur="2000" fill="hold"/>
                                        <p:tgtEl>
                                          <p:spTgt spid="28675">
                                            <p:txEl>
                                              <p:pRg st="2" end="2"/>
                                            </p:txEl>
                                          </p:spTgt>
                                        </p:tgtEl>
                                        <p:attrNameLst>
                                          <p:attrName>ppt_y</p:attrName>
                                        </p:attrNameLst>
                                      </p:cBhvr>
                                      <p:tavLst>
                                        <p:tav tm="0">
                                          <p:val>
                                            <p:strVal val="#ppt_y+.1"/>
                                          </p:val>
                                        </p:tav>
                                        <p:tav tm="100000">
                                          <p:val>
                                            <p:strVal val="#ppt_y"/>
                                          </p:val>
                                        </p:tav>
                                      </p:tavLst>
                                    </p:anim>
                                  </p:childTnLst>
                                </p:cTn>
                              </p:par>
                            </p:childTnLst>
                          </p:cTn>
                        </p:par>
                        <p:par>
                          <p:cTn id="21" fill="hold">
                            <p:stCondLst>
                              <p:cond delay="3120"/>
                            </p:stCondLst>
                            <p:childTnLst>
                              <p:par>
                                <p:cTn id="22" presetID="42" presetClass="entr" presetSubtype="0" fill="hold" nodeType="afterEffect">
                                  <p:stCondLst>
                                    <p:cond delay="4000"/>
                                  </p:stCondLst>
                                  <p:childTnLst>
                                    <p:set>
                                      <p:cBhvr>
                                        <p:cTn id="23" dur="1" fill="hold">
                                          <p:stCondLst>
                                            <p:cond delay="0"/>
                                          </p:stCondLst>
                                        </p:cTn>
                                        <p:tgtEl>
                                          <p:spTgt spid="28675">
                                            <p:txEl>
                                              <p:pRg st="3" end="3"/>
                                            </p:txEl>
                                          </p:spTgt>
                                        </p:tgtEl>
                                        <p:attrNameLst>
                                          <p:attrName>style.visibility</p:attrName>
                                        </p:attrNameLst>
                                      </p:cBhvr>
                                      <p:to>
                                        <p:strVal val="visible"/>
                                      </p:to>
                                    </p:set>
                                    <p:animEffect transition="in" filter="fade">
                                      <p:cBhvr>
                                        <p:cTn id="24" dur="2000"/>
                                        <p:tgtEl>
                                          <p:spTgt spid="28675">
                                            <p:txEl>
                                              <p:pRg st="3" end="3"/>
                                            </p:txEl>
                                          </p:spTgt>
                                        </p:tgtEl>
                                      </p:cBhvr>
                                    </p:animEffect>
                                    <p:anim calcmode="lin" valueType="num">
                                      <p:cBhvr>
                                        <p:cTn id="25" dur="2000" fill="hold"/>
                                        <p:tgtEl>
                                          <p:spTgt spid="28675">
                                            <p:txEl>
                                              <p:pRg st="3" end="3"/>
                                            </p:txEl>
                                          </p:spTgt>
                                        </p:tgtEl>
                                        <p:attrNameLst>
                                          <p:attrName>ppt_x</p:attrName>
                                        </p:attrNameLst>
                                      </p:cBhvr>
                                      <p:tavLst>
                                        <p:tav tm="0">
                                          <p:val>
                                            <p:strVal val="#ppt_x"/>
                                          </p:val>
                                        </p:tav>
                                        <p:tav tm="100000">
                                          <p:val>
                                            <p:strVal val="#ppt_x"/>
                                          </p:val>
                                        </p:tav>
                                      </p:tavLst>
                                    </p:anim>
                                    <p:anim calcmode="lin" valueType="num">
                                      <p:cBhvr>
                                        <p:cTn id="26" dur="2000" fill="hold"/>
                                        <p:tgtEl>
                                          <p:spTgt spid="28675">
                                            <p:txEl>
                                              <p:pRg st="3" end="3"/>
                                            </p:txEl>
                                          </p:spTgt>
                                        </p:tgtEl>
                                        <p:attrNameLst>
                                          <p:attrName>ppt_y</p:attrName>
                                        </p:attrNameLst>
                                      </p:cBhvr>
                                      <p:tavLst>
                                        <p:tav tm="0">
                                          <p:val>
                                            <p:strVal val="#ppt_y+.1"/>
                                          </p:val>
                                        </p:tav>
                                        <p:tav tm="100000">
                                          <p:val>
                                            <p:strVal val="#ppt_y"/>
                                          </p:val>
                                        </p:tav>
                                      </p:tavLst>
                                    </p:anim>
                                  </p:childTnLst>
                                </p:cTn>
                              </p:par>
                            </p:childTnLst>
                          </p:cTn>
                        </p:par>
                        <p:par>
                          <p:cTn id="27" fill="hold">
                            <p:stCondLst>
                              <p:cond delay="9120"/>
                            </p:stCondLst>
                            <p:childTnLst>
                              <p:par>
                                <p:cTn id="28" presetID="42" presetClass="entr" presetSubtype="0" fill="hold" nodeType="afterEffect">
                                  <p:stCondLst>
                                    <p:cond delay="4000"/>
                                  </p:stCondLst>
                                  <p:childTnLst>
                                    <p:set>
                                      <p:cBhvr>
                                        <p:cTn id="29" dur="1" fill="hold">
                                          <p:stCondLst>
                                            <p:cond delay="0"/>
                                          </p:stCondLst>
                                        </p:cTn>
                                        <p:tgtEl>
                                          <p:spTgt spid="28675">
                                            <p:txEl>
                                              <p:pRg st="4" end="4"/>
                                            </p:txEl>
                                          </p:spTgt>
                                        </p:tgtEl>
                                        <p:attrNameLst>
                                          <p:attrName>style.visibility</p:attrName>
                                        </p:attrNameLst>
                                      </p:cBhvr>
                                      <p:to>
                                        <p:strVal val="visible"/>
                                      </p:to>
                                    </p:set>
                                    <p:animEffect transition="in" filter="fade">
                                      <p:cBhvr>
                                        <p:cTn id="30" dur="2000"/>
                                        <p:tgtEl>
                                          <p:spTgt spid="28675">
                                            <p:txEl>
                                              <p:pRg st="4" end="4"/>
                                            </p:txEl>
                                          </p:spTgt>
                                        </p:tgtEl>
                                      </p:cBhvr>
                                    </p:animEffect>
                                    <p:anim calcmode="lin" valueType="num">
                                      <p:cBhvr>
                                        <p:cTn id="31" dur="2000" fill="hold"/>
                                        <p:tgtEl>
                                          <p:spTgt spid="28675">
                                            <p:txEl>
                                              <p:pRg st="4" end="4"/>
                                            </p:txEl>
                                          </p:spTgt>
                                        </p:tgtEl>
                                        <p:attrNameLst>
                                          <p:attrName>ppt_x</p:attrName>
                                        </p:attrNameLst>
                                      </p:cBhvr>
                                      <p:tavLst>
                                        <p:tav tm="0">
                                          <p:val>
                                            <p:strVal val="#ppt_x"/>
                                          </p:val>
                                        </p:tav>
                                        <p:tav tm="100000">
                                          <p:val>
                                            <p:strVal val="#ppt_x"/>
                                          </p:val>
                                        </p:tav>
                                      </p:tavLst>
                                    </p:anim>
                                    <p:anim calcmode="lin" valueType="num">
                                      <p:cBhvr>
                                        <p:cTn id="32" dur="2000" fill="hold"/>
                                        <p:tgtEl>
                                          <p:spTgt spid="28675">
                                            <p:txEl>
                                              <p:pRg st="4" end="4"/>
                                            </p:txEl>
                                          </p:spTgt>
                                        </p:tgtEl>
                                        <p:attrNameLst>
                                          <p:attrName>ppt_y</p:attrName>
                                        </p:attrNameLst>
                                      </p:cBhvr>
                                      <p:tavLst>
                                        <p:tav tm="0">
                                          <p:val>
                                            <p:strVal val="#ppt_y+.1"/>
                                          </p:val>
                                        </p:tav>
                                        <p:tav tm="100000">
                                          <p:val>
                                            <p:strVal val="#ppt_y"/>
                                          </p:val>
                                        </p:tav>
                                      </p:tavLst>
                                    </p:anim>
                                  </p:childTnLst>
                                </p:cTn>
                              </p:par>
                            </p:childTnLst>
                          </p:cTn>
                        </p:par>
                        <p:par>
                          <p:cTn id="33" fill="hold">
                            <p:stCondLst>
                              <p:cond delay="15120"/>
                            </p:stCondLst>
                            <p:childTnLst>
                              <p:par>
                                <p:cTn id="34" presetID="42" presetClass="entr" presetSubtype="0" fill="hold" nodeType="afterEffect">
                                  <p:stCondLst>
                                    <p:cond delay="4000"/>
                                  </p:stCondLst>
                                  <p:childTnLst>
                                    <p:set>
                                      <p:cBhvr>
                                        <p:cTn id="35" dur="1" fill="hold">
                                          <p:stCondLst>
                                            <p:cond delay="0"/>
                                          </p:stCondLst>
                                        </p:cTn>
                                        <p:tgtEl>
                                          <p:spTgt spid="28675">
                                            <p:txEl>
                                              <p:pRg st="5" end="5"/>
                                            </p:txEl>
                                          </p:spTgt>
                                        </p:tgtEl>
                                        <p:attrNameLst>
                                          <p:attrName>style.visibility</p:attrName>
                                        </p:attrNameLst>
                                      </p:cBhvr>
                                      <p:to>
                                        <p:strVal val="visible"/>
                                      </p:to>
                                    </p:set>
                                    <p:animEffect transition="in" filter="fade">
                                      <p:cBhvr>
                                        <p:cTn id="36" dur="2000"/>
                                        <p:tgtEl>
                                          <p:spTgt spid="28675">
                                            <p:txEl>
                                              <p:pRg st="5" end="5"/>
                                            </p:txEl>
                                          </p:spTgt>
                                        </p:tgtEl>
                                      </p:cBhvr>
                                    </p:animEffect>
                                    <p:anim calcmode="lin" valueType="num">
                                      <p:cBhvr>
                                        <p:cTn id="37" dur="2000" fill="hold"/>
                                        <p:tgtEl>
                                          <p:spTgt spid="28675">
                                            <p:txEl>
                                              <p:pRg st="5" end="5"/>
                                            </p:txEl>
                                          </p:spTgt>
                                        </p:tgtEl>
                                        <p:attrNameLst>
                                          <p:attrName>ppt_x</p:attrName>
                                        </p:attrNameLst>
                                      </p:cBhvr>
                                      <p:tavLst>
                                        <p:tav tm="0">
                                          <p:val>
                                            <p:strVal val="#ppt_x"/>
                                          </p:val>
                                        </p:tav>
                                        <p:tav tm="100000">
                                          <p:val>
                                            <p:strVal val="#ppt_x"/>
                                          </p:val>
                                        </p:tav>
                                      </p:tavLst>
                                    </p:anim>
                                    <p:anim calcmode="lin" valueType="num">
                                      <p:cBhvr>
                                        <p:cTn id="38" dur="2000" fill="hold"/>
                                        <p:tgtEl>
                                          <p:spTgt spid="28675">
                                            <p:txEl>
                                              <p:pRg st="5" end="5"/>
                                            </p:txEl>
                                          </p:spTgt>
                                        </p:tgtEl>
                                        <p:attrNameLst>
                                          <p:attrName>ppt_y</p:attrName>
                                        </p:attrNameLst>
                                      </p:cBhvr>
                                      <p:tavLst>
                                        <p:tav tm="0">
                                          <p:val>
                                            <p:strVal val="#ppt_y+.1"/>
                                          </p:val>
                                        </p:tav>
                                        <p:tav tm="100000">
                                          <p:val>
                                            <p:strVal val="#ppt_y"/>
                                          </p:val>
                                        </p:tav>
                                      </p:tavLst>
                                    </p:anim>
                                  </p:childTnLst>
                                </p:cTn>
                              </p:par>
                            </p:childTnLst>
                          </p:cTn>
                        </p:par>
                        <p:par>
                          <p:cTn id="39" fill="hold">
                            <p:stCondLst>
                              <p:cond delay="21120"/>
                            </p:stCondLst>
                            <p:childTnLst>
                              <p:par>
                                <p:cTn id="40" presetID="42" presetClass="entr" presetSubtype="0" fill="hold" nodeType="afterEffect">
                                  <p:stCondLst>
                                    <p:cond delay="4000"/>
                                  </p:stCondLst>
                                  <p:childTnLst>
                                    <p:set>
                                      <p:cBhvr>
                                        <p:cTn id="41" dur="1" fill="hold">
                                          <p:stCondLst>
                                            <p:cond delay="0"/>
                                          </p:stCondLst>
                                        </p:cTn>
                                        <p:tgtEl>
                                          <p:spTgt spid="28675">
                                            <p:txEl>
                                              <p:pRg st="6" end="6"/>
                                            </p:txEl>
                                          </p:spTgt>
                                        </p:tgtEl>
                                        <p:attrNameLst>
                                          <p:attrName>style.visibility</p:attrName>
                                        </p:attrNameLst>
                                      </p:cBhvr>
                                      <p:to>
                                        <p:strVal val="visible"/>
                                      </p:to>
                                    </p:set>
                                    <p:animEffect transition="in" filter="fade">
                                      <p:cBhvr>
                                        <p:cTn id="42" dur="2000"/>
                                        <p:tgtEl>
                                          <p:spTgt spid="28675">
                                            <p:txEl>
                                              <p:pRg st="6" end="6"/>
                                            </p:txEl>
                                          </p:spTgt>
                                        </p:tgtEl>
                                      </p:cBhvr>
                                    </p:animEffect>
                                    <p:anim calcmode="lin" valueType="num">
                                      <p:cBhvr>
                                        <p:cTn id="43" dur="2000" fill="hold"/>
                                        <p:tgtEl>
                                          <p:spTgt spid="28675">
                                            <p:txEl>
                                              <p:pRg st="6" end="6"/>
                                            </p:txEl>
                                          </p:spTgt>
                                        </p:tgtEl>
                                        <p:attrNameLst>
                                          <p:attrName>ppt_x</p:attrName>
                                        </p:attrNameLst>
                                      </p:cBhvr>
                                      <p:tavLst>
                                        <p:tav tm="0">
                                          <p:val>
                                            <p:strVal val="#ppt_x"/>
                                          </p:val>
                                        </p:tav>
                                        <p:tav tm="100000">
                                          <p:val>
                                            <p:strVal val="#ppt_x"/>
                                          </p:val>
                                        </p:tav>
                                      </p:tavLst>
                                    </p:anim>
                                    <p:anim calcmode="lin" valueType="num">
                                      <p:cBhvr>
                                        <p:cTn id="44" dur="2000" fill="hold"/>
                                        <p:tgtEl>
                                          <p:spTgt spid="28675">
                                            <p:txEl>
                                              <p:pRg st="6" end="6"/>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2"/>
          <p:cNvSpPr>
            <a:spLocks noGrp="1" noChangeArrowheads="1"/>
          </p:cNvSpPr>
          <p:nvPr>
            <p:ph type="title"/>
          </p:nvPr>
        </p:nvSpPr>
        <p:spPr>
          <a:xfrm>
            <a:off x="1371600" y="428604"/>
            <a:ext cx="6400800" cy="1071570"/>
          </a:xfrm>
          <a:solidFill>
            <a:schemeClr val="tx2">
              <a:lumMod val="50000"/>
              <a:lumOff val="50000"/>
            </a:schemeClr>
          </a:solidFill>
        </p:spPr>
        <p:txBody>
          <a:bodyPr>
            <a:noAutofit/>
          </a:bodyPr>
          <a:lstStyle/>
          <a:p>
            <a:r>
              <a:rPr lang="ru-RU" sz="2800" dirty="0"/>
              <a:t>Меры для уменьшения потерь от землетрясений</a:t>
            </a:r>
          </a:p>
        </p:txBody>
      </p:sp>
      <p:sp>
        <p:nvSpPr>
          <p:cNvPr id="28676" name="Rectangle 4"/>
          <p:cNvSpPr>
            <a:spLocks noChangeArrowheads="1"/>
          </p:cNvSpPr>
          <p:nvPr/>
        </p:nvSpPr>
        <p:spPr bwMode="auto">
          <a:xfrm>
            <a:off x="250825" y="5589588"/>
            <a:ext cx="8424863" cy="915987"/>
          </a:xfrm>
          <a:prstGeom prst="rect">
            <a:avLst/>
          </a:prstGeom>
          <a:solidFill>
            <a:schemeClr val="tx2">
              <a:lumMod val="50000"/>
              <a:lumOff val="50000"/>
            </a:schemeClr>
          </a:solidFill>
          <a:ln w="9525">
            <a:noFill/>
            <a:miter lim="800000"/>
            <a:headEnd/>
            <a:tailEnd/>
          </a:ln>
          <a:effectLst/>
        </p:spPr>
        <p:txBody>
          <a:bodyPr>
            <a:spAutoFit/>
          </a:bodyPr>
          <a:lstStyle/>
          <a:p>
            <a:r>
              <a:rPr lang="ru-RU" dirty="0"/>
              <a:t>Заранее определить наиболее безопасные места (в квартире, в школе), в которых можно переждать толчки: проемы капитальных внутренних стен, углы, образованные внутренними капитальными стенами, ванные комнаты.</a:t>
            </a:r>
          </a:p>
        </p:txBody>
      </p:sp>
      <p:pic>
        <p:nvPicPr>
          <p:cNvPr id="28677" name="Picture 5" descr="Меры по уменьшению потерь от землетрясений (7)"/>
          <p:cNvPicPr>
            <a:picLocks noChangeAspect="1" noChangeArrowheads="1"/>
          </p:cNvPicPr>
          <p:nvPr/>
        </p:nvPicPr>
        <p:blipFill>
          <a:blip r:embed="rId2"/>
          <a:srcRect/>
          <a:stretch>
            <a:fillRect/>
          </a:stretch>
        </p:blipFill>
        <p:spPr bwMode="auto">
          <a:xfrm>
            <a:off x="2324100" y="1625600"/>
            <a:ext cx="4495800" cy="3606800"/>
          </a:xfrm>
          <a:prstGeom prst="rect">
            <a:avLst/>
          </a:prstGeom>
          <a:noFill/>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6" name="Rectangle 2"/>
          <p:cNvSpPr>
            <a:spLocks noGrp="1" noChangeArrowheads="1"/>
          </p:cNvSpPr>
          <p:nvPr>
            <p:ph type="title"/>
          </p:nvPr>
        </p:nvSpPr>
        <p:spPr>
          <a:xfrm>
            <a:off x="1142976" y="1000108"/>
            <a:ext cx="7000924" cy="777875"/>
          </a:xfrm>
          <a:solidFill>
            <a:srgbClr val="00B0F0"/>
          </a:solidFill>
        </p:spPr>
        <p:txBody>
          <a:bodyPr>
            <a:normAutofit fontScale="90000"/>
          </a:bodyPr>
          <a:lstStyle/>
          <a:p>
            <a:r>
              <a:rPr lang="ru-RU" sz="2800" dirty="0"/>
              <a:t>Что делать при землетрясении, если вы оказались на улице</a:t>
            </a:r>
          </a:p>
        </p:txBody>
      </p:sp>
      <p:sp>
        <p:nvSpPr>
          <p:cNvPr id="31748" name="Rectangle 4"/>
          <p:cNvSpPr>
            <a:spLocks noChangeArrowheads="1"/>
          </p:cNvSpPr>
          <p:nvPr/>
        </p:nvSpPr>
        <p:spPr bwMode="auto">
          <a:xfrm>
            <a:off x="827088" y="6092825"/>
            <a:ext cx="7993062" cy="366713"/>
          </a:xfrm>
          <a:prstGeom prst="rect">
            <a:avLst/>
          </a:prstGeom>
          <a:solidFill>
            <a:srgbClr val="00B0F0"/>
          </a:solidFill>
          <a:ln w="9525">
            <a:noFill/>
            <a:miter lim="800000"/>
            <a:headEnd/>
            <a:tailEnd/>
          </a:ln>
          <a:effectLst/>
        </p:spPr>
        <p:txBody>
          <a:bodyPr>
            <a:spAutoFit/>
          </a:bodyPr>
          <a:lstStyle/>
          <a:p>
            <a:r>
              <a:rPr lang="ru-RU" dirty="0"/>
              <a:t>Отойдите на открытое место, не бегайте, не кричите.</a:t>
            </a:r>
          </a:p>
        </p:txBody>
      </p:sp>
      <p:pic>
        <p:nvPicPr>
          <p:cNvPr id="31749" name="Picture 5" descr="Что делать при землетрясении, если вы оказались на улице (правило 1)"/>
          <p:cNvPicPr>
            <a:picLocks noChangeAspect="1" noChangeArrowheads="1"/>
          </p:cNvPicPr>
          <p:nvPr/>
        </p:nvPicPr>
        <p:blipFill>
          <a:blip r:embed="rId2"/>
          <a:srcRect/>
          <a:stretch>
            <a:fillRect/>
          </a:stretch>
        </p:blipFill>
        <p:spPr bwMode="auto">
          <a:xfrm>
            <a:off x="2786050" y="2000240"/>
            <a:ext cx="4422503" cy="3532196"/>
          </a:xfrm>
          <a:prstGeom prst="rect">
            <a:avLst/>
          </a:prstGeom>
          <a:noFill/>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Rectangle 2"/>
          <p:cNvSpPr>
            <a:spLocks noGrp="1" noChangeArrowheads="1"/>
          </p:cNvSpPr>
          <p:nvPr>
            <p:ph type="title"/>
          </p:nvPr>
        </p:nvSpPr>
        <p:spPr>
          <a:xfrm>
            <a:off x="1371600" y="357166"/>
            <a:ext cx="6400800" cy="1624034"/>
          </a:xfrm>
          <a:solidFill>
            <a:srgbClr val="00B0F0"/>
          </a:solidFill>
        </p:spPr>
        <p:txBody>
          <a:bodyPr>
            <a:normAutofit/>
          </a:bodyPr>
          <a:lstStyle/>
          <a:p>
            <a:r>
              <a:rPr lang="ru-RU" sz="3200" dirty="0"/>
              <a:t>Что делать при землетрясении, если вы оказались на улице</a:t>
            </a:r>
          </a:p>
        </p:txBody>
      </p:sp>
      <p:sp>
        <p:nvSpPr>
          <p:cNvPr id="32772" name="Rectangle 4"/>
          <p:cNvSpPr>
            <a:spLocks noChangeArrowheads="1"/>
          </p:cNvSpPr>
          <p:nvPr/>
        </p:nvSpPr>
        <p:spPr bwMode="auto">
          <a:xfrm>
            <a:off x="428596" y="5715016"/>
            <a:ext cx="8497887" cy="641350"/>
          </a:xfrm>
          <a:prstGeom prst="rect">
            <a:avLst/>
          </a:prstGeom>
          <a:solidFill>
            <a:srgbClr val="00B0F0"/>
          </a:solidFill>
          <a:ln w="9525">
            <a:noFill/>
            <a:miter lim="800000"/>
            <a:headEnd/>
            <a:tailEnd/>
          </a:ln>
          <a:effectLst/>
        </p:spPr>
        <p:txBody>
          <a:bodyPr>
            <a:spAutoFit/>
          </a:bodyPr>
          <a:lstStyle/>
          <a:p>
            <a:r>
              <a:rPr lang="ru-RU" dirty="0"/>
              <a:t>Передвигайтесь, используя свободное пространство, удаленное от зданий, линий электропередач, водохранилищ, обходите памятники.</a:t>
            </a:r>
          </a:p>
        </p:txBody>
      </p:sp>
      <p:pic>
        <p:nvPicPr>
          <p:cNvPr id="32773" name="Picture 5" descr="Что делать при землетрясении, если вы оказались на улице (правило 2)"/>
          <p:cNvPicPr>
            <a:picLocks noChangeAspect="1" noChangeArrowheads="1"/>
          </p:cNvPicPr>
          <p:nvPr/>
        </p:nvPicPr>
        <p:blipFill>
          <a:blip r:embed="rId2"/>
          <a:srcRect/>
          <a:stretch>
            <a:fillRect/>
          </a:stretch>
        </p:blipFill>
        <p:spPr bwMode="auto">
          <a:xfrm>
            <a:off x="2500298" y="2143116"/>
            <a:ext cx="4687900" cy="3500538"/>
          </a:xfrm>
          <a:prstGeom prst="rect">
            <a:avLst/>
          </a:prstGeom>
          <a:noFill/>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Rectangle 2"/>
          <p:cNvSpPr>
            <a:spLocks noGrp="1" noChangeArrowheads="1"/>
          </p:cNvSpPr>
          <p:nvPr>
            <p:ph type="title"/>
          </p:nvPr>
        </p:nvSpPr>
        <p:spPr>
          <a:xfrm>
            <a:off x="1357290" y="428604"/>
            <a:ext cx="6400800" cy="1114428"/>
          </a:xfrm>
          <a:solidFill>
            <a:srgbClr val="00B0F0"/>
          </a:solidFill>
        </p:spPr>
        <p:txBody>
          <a:bodyPr>
            <a:noAutofit/>
          </a:bodyPr>
          <a:lstStyle/>
          <a:p>
            <a:r>
              <a:rPr lang="ru-RU" sz="2400" b="1" dirty="0"/>
              <a:t>Что делать при землетрясении, если вы оказались на улице</a:t>
            </a:r>
          </a:p>
        </p:txBody>
      </p:sp>
      <p:sp>
        <p:nvSpPr>
          <p:cNvPr id="34820" name="Rectangle 4"/>
          <p:cNvSpPr>
            <a:spLocks noChangeArrowheads="1"/>
          </p:cNvSpPr>
          <p:nvPr/>
        </p:nvSpPr>
        <p:spPr bwMode="auto">
          <a:xfrm>
            <a:off x="539750" y="6165850"/>
            <a:ext cx="8208963" cy="366713"/>
          </a:xfrm>
          <a:prstGeom prst="rect">
            <a:avLst/>
          </a:prstGeom>
          <a:solidFill>
            <a:srgbClr val="00B0F0"/>
          </a:solidFill>
          <a:ln w="9525">
            <a:noFill/>
            <a:miter lim="800000"/>
            <a:headEnd/>
            <a:tailEnd/>
          </a:ln>
          <a:effectLst/>
        </p:spPr>
        <p:txBody>
          <a:bodyPr>
            <a:spAutoFit/>
          </a:bodyPr>
          <a:lstStyle/>
          <a:p>
            <a:r>
              <a:rPr lang="ru-RU" dirty="0"/>
              <a:t> Следите за опасными предметами, которые могут оказаться на земле.</a:t>
            </a:r>
          </a:p>
        </p:txBody>
      </p:sp>
      <p:pic>
        <p:nvPicPr>
          <p:cNvPr id="34821" name="Picture 5" descr="Что делать при землетрясении, если вы оказались на улице (правило 3)"/>
          <p:cNvPicPr>
            <a:picLocks noChangeAspect="1" noChangeArrowheads="1"/>
          </p:cNvPicPr>
          <p:nvPr/>
        </p:nvPicPr>
        <p:blipFill>
          <a:blip r:embed="rId2"/>
          <a:srcRect/>
          <a:stretch>
            <a:fillRect/>
          </a:stretch>
        </p:blipFill>
        <p:spPr bwMode="auto">
          <a:xfrm>
            <a:off x="1692275" y="1844675"/>
            <a:ext cx="5803900" cy="4117975"/>
          </a:xfrm>
          <a:prstGeom prst="rect">
            <a:avLst/>
          </a:prstGeom>
          <a:noFill/>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Rectangle 2"/>
          <p:cNvSpPr>
            <a:spLocks noGrp="1" noChangeArrowheads="1"/>
          </p:cNvSpPr>
          <p:nvPr>
            <p:ph type="title"/>
          </p:nvPr>
        </p:nvSpPr>
        <p:spPr>
          <a:xfrm>
            <a:off x="457200" y="274638"/>
            <a:ext cx="8229600" cy="939784"/>
          </a:xfrm>
          <a:solidFill>
            <a:schemeClr val="accent1">
              <a:lumMod val="20000"/>
              <a:lumOff val="80000"/>
            </a:schemeClr>
          </a:solidFill>
        </p:spPr>
        <p:txBody>
          <a:bodyPr>
            <a:normAutofit fontScale="90000"/>
          </a:bodyPr>
          <a:lstStyle/>
          <a:p>
            <a:r>
              <a:rPr lang="ru-RU" sz="2800" dirty="0">
                <a:solidFill>
                  <a:schemeClr val="tx1"/>
                </a:solidFill>
              </a:rPr>
              <a:t>Что делать, если вы находитесь дома</a:t>
            </a:r>
          </a:p>
        </p:txBody>
      </p:sp>
      <p:sp>
        <p:nvSpPr>
          <p:cNvPr id="33796" name="Rectangle 4"/>
          <p:cNvSpPr>
            <a:spLocks noChangeArrowheads="1"/>
          </p:cNvSpPr>
          <p:nvPr/>
        </p:nvSpPr>
        <p:spPr bwMode="auto">
          <a:xfrm>
            <a:off x="250825" y="5734050"/>
            <a:ext cx="8569325" cy="915988"/>
          </a:xfrm>
          <a:prstGeom prst="rect">
            <a:avLst/>
          </a:prstGeom>
          <a:solidFill>
            <a:schemeClr val="accent1">
              <a:lumMod val="20000"/>
              <a:lumOff val="80000"/>
            </a:schemeClr>
          </a:solidFill>
          <a:ln w="9525">
            <a:noFill/>
            <a:miter lim="800000"/>
            <a:headEnd/>
            <a:tailEnd/>
          </a:ln>
          <a:effectLst/>
        </p:spPr>
        <p:txBody>
          <a:bodyPr anchor="ctr">
            <a:spAutoFit/>
          </a:bodyPr>
          <a:lstStyle/>
          <a:p>
            <a:r>
              <a:rPr lang="ru-RU" dirty="0"/>
              <a:t>Если вы находитесь в здании при землетрясении: не выходите на балкон, не зажигайте огонь, откройте дверь и станьте в дверном проёме или укройтесь в безопасном месте.</a:t>
            </a:r>
          </a:p>
        </p:txBody>
      </p:sp>
      <p:pic>
        <p:nvPicPr>
          <p:cNvPr id="33797" name="Picture 5" descr="Действия при землетрясении, если вы находитесь дома"/>
          <p:cNvPicPr>
            <a:picLocks noChangeAspect="1" noChangeArrowheads="1"/>
          </p:cNvPicPr>
          <p:nvPr/>
        </p:nvPicPr>
        <p:blipFill>
          <a:blip r:embed="rId2"/>
          <a:srcRect/>
          <a:stretch>
            <a:fillRect/>
          </a:stretch>
        </p:blipFill>
        <p:spPr bwMode="auto">
          <a:xfrm>
            <a:off x="1285852" y="1357298"/>
            <a:ext cx="6743721" cy="4249949"/>
          </a:xfrm>
          <a:prstGeom prst="rect">
            <a:avLst/>
          </a:prstGeom>
          <a:noFill/>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250825" y="274638"/>
            <a:ext cx="8569325" cy="777875"/>
          </a:xfrm>
          <a:solidFill>
            <a:schemeClr val="tx2">
              <a:lumMod val="50000"/>
              <a:lumOff val="50000"/>
            </a:schemeClr>
          </a:solidFill>
        </p:spPr>
        <p:txBody>
          <a:bodyPr>
            <a:normAutofit fontScale="90000"/>
          </a:bodyPr>
          <a:lstStyle/>
          <a:p>
            <a:r>
              <a:rPr lang="ru-RU" sz="2800" dirty="0"/>
              <a:t>Меры для уменьшения потерь от землетрясений</a:t>
            </a:r>
          </a:p>
        </p:txBody>
      </p:sp>
      <p:sp>
        <p:nvSpPr>
          <p:cNvPr id="23556" name="Rectangle 4"/>
          <p:cNvSpPr>
            <a:spLocks noChangeArrowheads="1"/>
          </p:cNvSpPr>
          <p:nvPr/>
        </p:nvSpPr>
        <p:spPr bwMode="auto">
          <a:xfrm>
            <a:off x="2339975" y="5445125"/>
            <a:ext cx="4572000" cy="641350"/>
          </a:xfrm>
          <a:prstGeom prst="rect">
            <a:avLst/>
          </a:prstGeom>
          <a:solidFill>
            <a:schemeClr val="tx2">
              <a:lumMod val="50000"/>
              <a:lumOff val="50000"/>
            </a:schemeClr>
          </a:solidFill>
          <a:ln w="9525">
            <a:noFill/>
            <a:miter lim="800000"/>
            <a:headEnd/>
            <a:tailEnd/>
          </a:ln>
          <a:effectLst/>
        </p:spPr>
        <p:txBody>
          <a:bodyPr>
            <a:spAutoFit/>
          </a:bodyPr>
          <a:lstStyle/>
          <a:p>
            <a:r>
              <a:rPr lang="ru-RU" dirty="0"/>
              <a:t> В случае угрозы землетрясения необходимо отключить свет, газ.</a:t>
            </a:r>
          </a:p>
        </p:txBody>
      </p:sp>
      <p:pic>
        <p:nvPicPr>
          <p:cNvPr id="23557" name="Picture 5" descr="Меры по уменьшению потерь от землетрясений (2)"/>
          <p:cNvPicPr>
            <a:picLocks noChangeAspect="1" noChangeArrowheads="1"/>
          </p:cNvPicPr>
          <p:nvPr/>
        </p:nvPicPr>
        <p:blipFill>
          <a:blip r:embed="rId2"/>
          <a:srcRect/>
          <a:stretch>
            <a:fillRect/>
          </a:stretch>
        </p:blipFill>
        <p:spPr bwMode="auto">
          <a:xfrm>
            <a:off x="1547813" y="1625600"/>
            <a:ext cx="5832475" cy="360680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a:xfrm>
            <a:off x="1371600" y="285728"/>
            <a:ext cx="6400800" cy="1071570"/>
          </a:xfrm>
          <a:solidFill>
            <a:schemeClr val="tx2">
              <a:lumMod val="50000"/>
              <a:lumOff val="50000"/>
            </a:schemeClr>
          </a:solidFill>
        </p:spPr>
        <p:txBody>
          <a:bodyPr>
            <a:normAutofit/>
          </a:bodyPr>
          <a:lstStyle/>
          <a:p>
            <a:r>
              <a:rPr lang="ru-RU" sz="2800" dirty="0"/>
              <a:t>Меры для уменьшения потерь от землетрясений</a:t>
            </a:r>
          </a:p>
        </p:txBody>
      </p:sp>
      <p:sp>
        <p:nvSpPr>
          <p:cNvPr id="24580" name="Rectangle 4"/>
          <p:cNvSpPr>
            <a:spLocks noChangeArrowheads="1"/>
          </p:cNvSpPr>
          <p:nvPr/>
        </p:nvSpPr>
        <p:spPr bwMode="auto">
          <a:xfrm>
            <a:off x="468313" y="5373688"/>
            <a:ext cx="8351837" cy="1190625"/>
          </a:xfrm>
          <a:prstGeom prst="rect">
            <a:avLst/>
          </a:prstGeom>
          <a:solidFill>
            <a:schemeClr val="tx2">
              <a:lumMod val="50000"/>
              <a:lumOff val="50000"/>
            </a:schemeClr>
          </a:solidFill>
          <a:ln w="9525">
            <a:noFill/>
            <a:miter lim="800000"/>
            <a:headEnd/>
            <a:tailEnd/>
          </a:ln>
          <a:effectLst/>
        </p:spPr>
        <p:txBody>
          <a:bodyPr>
            <a:spAutoFit/>
          </a:bodyPr>
          <a:lstStyle/>
          <a:p>
            <a:r>
              <a:rPr lang="ru-RU" dirty="0"/>
              <a:t>Заранее подготовить самые необходимые вещи на случай эвакуации и хранить их в месте, известном всем членам семьи (документы, </a:t>
            </a:r>
          </a:p>
          <a:p>
            <a:r>
              <a:rPr lang="ru-RU" dirty="0"/>
              <a:t>радиоприемник на батарейках, запас консервов и  питьевой воды, аптечка, электрический фонарь, ведро с песком, огнетушитель).</a:t>
            </a:r>
          </a:p>
        </p:txBody>
      </p:sp>
      <p:pic>
        <p:nvPicPr>
          <p:cNvPr id="24581" name="Picture 5" descr="Меры по уменьшению потерь от землетрясений (3)"/>
          <p:cNvPicPr>
            <a:picLocks noChangeAspect="1" noChangeArrowheads="1"/>
          </p:cNvPicPr>
          <p:nvPr/>
        </p:nvPicPr>
        <p:blipFill>
          <a:blip r:embed="rId2"/>
          <a:srcRect/>
          <a:stretch>
            <a:fillRect/>
          </a:stretch>
        </p:blipFill>
        <p:spPr bwMode="auto">
          <a:xfrm>
            <a:off x="2324100" y="1625600"/>
            <a:ext cx="4495800" cy="3606800"/>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357290" y="3429000"/>
            <a:ext cx="6400800" cy="642942"/>
          </a:xfrm>
        </p:spPr>
        <p:txBody>
          <a:bodyPr/>
          <a:lstStyle/>
          <a:p>
            <a:r>
              <a:rPr lang="ru-RU" dirty="0" smtClean="0"/>
              <a:t>Землетрясения.</a:t>
            </a:r>
            <a:endParaRPr lang="ru-RU" dirty="0"/>
          </a:p>
        </p:txBody>
      </p:sp>
      <p:pic>
        <p:nvPicPr>
          <p:cNvPr id="4" name="Picture 5" descr="vul2"/>
          <p:cNvPicPr>
            <a:picLocks noChangeAspect="1" noChangeArrowheads="1"/>
          </p:cNvPicPr>
          <p:nvPr/>
        </p:nvPicPr>
        <p:blipFill>
          <a:blip r:embed="rId2"/>
          <a:srcRect/>
          <a:stretch>
            <a:fillRect/>
          </a:stretch>
        </p:blipFill>
        <p:spPr bwMode="auto">
          <a:xfrm>
            <a:off x="5049747" y="188913"/>
            <a:ext cx="3843428" cy="2882897"/>
          </a:xfrm>
          <a:prstGeom prst="rect">
            <a:avLst/>
          </a:prstGeom>
          <a:ln>
            <a:noFill/>
          </a:ln>
          <a:effectLst>
            <a:softEdge rad="112500"/>
          </a:effectLst>
        </p:spPr>
      </p:pic>
      <p:pic>
        <p:nvPicPr>
          <p:cNvPr id="5" name="Picture 4" descr="vul3"/>
          <p:cNvPicPr>
            <a:picLocks noChangeAspect="1" noChangeArrowheads="1"/>
          </p:cNvPicPr>
          <p:nvPr/>
        </p:nvPicPr>
        <p:blipFill>
          <a:blip r:embed="rId3"/>
          <a:srcRect/>
          <a:stretch>
            <a:fillRect/>
          </a:stretch>
        </p:blipFill>
        <p:spPr bwMode="auto">
          <a:xfrm>
            <a:off x="214282" y="4143380"/>
            <a:ext cx="2916077" cy="2187568"/>
          </a:xfrm>
          <a:prstGeom prst="rect">
            <a:avLst/>
          </a:prstGeom>
          <a:ln>
            <a:noFill/>
          </a:ln>
          <a:effectLst>
            <a:softEdge rad="112500"/>
          </a:effectLst>
        </p:spPr>
      </p:pic>
    </p:spTree>
    <p:extLst>
      <p:ext uri="{BB962C8B-B14F-4D97-AF65-F5344CB8AC3E}">
        <p14:creationId xmlns:p14="http://schemas.microsoft.com/office/powerpoint/2010/main" val="28522845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2000"/>
                                        <p:tgtEl>
                                          <p:spTgt spid="4"/>
                                        </p:tgtEl>
                                      </p:cBhvr>
                                    </p:animEffect>
                                    <p:anim calcmode="lin" valueType="num">
                                      <p:cBhvr>
                                        <p:cTn id="8" dur="2000" fill="hold"/>
                                        <p:tgtEl>
                                          <p:spTgt spid="4"/>
                                        </p:tgtEl>
                                        <p:attrNameLst>
                                          <p:attrName>ppt_x</p:attrName>
                                        </p:attrNameLst>
                                      </p:cBhvr>
                                      <p:tavLst>
                                        <p:tav tm="0">
                                          <p:val>
                                            <p:strVal val="#ppt_x"/>
                                          </p:val>
                                        </p:tav>
                                        <p:tav tm="100000">
                                          <p:val>
                                            <p:strVal val="#ppt_x"/>
                                          </p:val>
                                        </p:tav>
                                      </p:tavLst>
                                    </p:anim>
                                    <p:anim calcmode="lin" valueType="num">
                                      <p:cBhvr>
                                        <p:cTn id="9" dur="2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2000"/>
                            </p:stCondLst>
                            <p:childTnLst>
                              <p:par>
                                <p:cTn id="11" presetID="42" presetClass="entr" presetSubtype="0" fill="hold"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fade">
                                      <p:cBhvr>
                                        <p:cTn id="13" dur="2000"/>
                                        <p:tgtEl>
                                          <p:spTgt spid="5"/>
                                        </p:tgtEl>
                                      </p:cBhvr>
                                    </p:animEffect>
                                    <p:anim calcmode="lin" valueType="num">
                                      <p:cBhvr>
                                        <p:cTn id="14" dur="2000" fill="hold"/>
                                        <p:tgtEl>
                                          <p:spTgt spid="5"/>
                                        </p:tgtEl>
                                        <p:attrNameLst>
                                          <p:attrName>ppt_x</p:attrName>
                                        </p:attrNameLst>
                                      </p:cBhvr>
                                      <p:tavLst>
                                        <p:tav tm="0">
                                          <p:val>
                                            <p:strVal val="#ppt_x"/>
                                          </p:val>
                                        </p:tav>
                                        <p:tav tm="100000">
                                          <p:val>
                                            <p:strVal val="#ppt_x"/>
                                          </p:val>
                                        </p:tav>
                                      </p:tavLst>
                                    </p:anim>
                                    <p:anim calcmode="lin" valueType="num">
                                      <p:cBhvr>
                                        <p:cTn id="15" dur="2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2"/>
          <p:cNvSpPr>
            <a:spLocks noGrp="1" noChangeArrowheads="1"/>
          </p:cNvSpPr>
          <p:nvPr>
            <p:ph type="title"/>
          </p:nvPr>
        </p:nvSpPr>
        <p:spPr>
          <a:xfrm>
            <a:off x="1371600" y="357166"/>
            <a:ext cx="6400800" cy="1071570"/>
          </a:xfrm>
          <a:solidFill>
            <a:schemeClr val="tx2">
              <a:lumMod val="50000"/>
              <a:lumOff val="50000"/>
            </a:schemeClr>
          </a:solidFill>
        </p:spPr>
        <p:txBody>
          <a:bodyPr>
            <a:normAutofit/>
          </a:bodyPr>
          <a:lstStyle/>
          <a:p>
            <a:r>
              <a:rPr lang="ru-RU" sz="2800" dirty="0"/>
              <a:t>Меры для уменьшения потерь от землетрясений</a:t>
            </a:r>
          </a:p>
        </p:txBody>
      </p:sp>
      <p:sp>
        <p:nvSpPr>
          <p:cNvPr id="25604" name="Rectangle 4"/>
          <p:cNvSpPr>
            <a:spLocks noChangeArrowheads="1"/>
          </p:cNvSpPr>
          <p:nvPr/>
        </p:nvSpPr>
        <p:spPr bwMode="auto">
          <a:xfrm>
            <a:off x="539750" y="5589588"/>
            <a:ext cx="8280400" cy="915987"/>
          </a:xfrm>
          <a:prstGeom prst="rect">
            <a:avLst/>
          </a:prstGeom>
          <a:solidFill>
            <a:schemeClr val="tx2">
              <a:lumMod val="50000"/>
              <a:lumOff val="50000"/>
            </a:schemeClr>
          </a:solidFill>
          <a:ln w="9525">
            <a:noFill/>
            <a:miter lim="800000"/>
            <a:headEnd/>
            <a:tailEnd/>
          </a:ln>
          <a:effectLst/>
        </p:spPr>
        <p:txBody>
          <a:bodyPr>
            <a:spAutoFit/>
          </a:bodyPr>
          <a:lstStyle/>
          <a:p>
            <a:r>
              <a:rPr lang="ru-RU" dirty="0"/>
              <a:t> Мебель разместить так, чтобы она не могла упасть на спальные места, загородить двери; шкафы, полки прочно прикрепить к стенам, к полу, надежно закрепить люстры и светильники.</a:t>
            </a:r>
          </a:p>
        </p:txBody>
      </p:sp>
      <p:pic>
        <p:nvPicPr>
          <p:cNvPr id="25605" name="Picture 5" descr="Меры по уменьшению потерь от землетрясений (4)"/>
          <p:cNvPicPr>
            <a:picLocks noChangeAspect="1" noChangeArrowheads="1"/>
          </p:cNvPicPr>
          <p:nvPr/>
        </p:nvPicPr>
        <p:blipFill>
          <a:blip r:embed="rId2"/>
          <a:srcRect/>
          <a:stretch>
            <a:fillRect/>
          </a:stretch>
        </p:blipFill>
        <p:spPr bwMode="auto">
          <a:xfrm>
            <a:off x="2324100" y="1625600"/>
            <a:ext cx="4495800" cy="3606800"/>
          </a:xfrm>
          <a:prstGeom prst="rect">
            <a:avLst/>
          </a:prstGeom>
          <a:noFill/>
        </p:spPr>
      </p:pic>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Rectangle 2"/>
          <p:cNvSpPr>
            <a:spLocks noGrp="1" noChangeArrowheads="1"/>
          </p:cNvSpPr>
          <p:nvPr>
            <p:ph type="title"/>
          </p:nvPr>
        </p:nvSpPr>
        <p:spPr>
          <a:xfrm>
            <a:off x="1371600" y="357166"/>
            <a:ext cx="6400800" cy="1000132"/>
          </a:xfrm>
          <a:solidFill>
            <a:schemeClr val="tx2">
              <a:lumMod val="50000"/>
              <a:lumOff val="50000"/>
            </a:schemeClr>
          </a:solidFill>
        </p:spPr>
        <p:txBody>
          <a:bodyPr>
            <a:normAutofit/>
          </a:bodyPr>
          <a:lstStyle/>
          <a:p>
            <a:r>
              <a:rPr lang="ru-RU" sz="2800" dirty="0"/>
              <a:t>Меры для уменьшения потерь от землетрясений</a:t>
            </a:r>
          </a:p>
        </p:txBody>
      </p:sp>
      <p:sp>
        <p:nvSpPr>
          <p:cNvPr id="26628" name="Rectangle 4"/>
          <p:cNvSpPr>
            <a:spLocks noChangeArrowheads="1"/>
          </p:cNvSpPr>
          <p:nvPr/>
        </p:nvSpPr>
        <p:spPr bwMode="auto">
          <a:xfrm>
            <a:off x="539750" y="5661025"/>
            <a:ext cx="7632700" cy="641350"/>
          </a:xfrm>
          <a:prstGeom prst="rect">
            <a:avLst/>
          </a:prstGeom>
          <a:solidFill>
            <a:schemeClr val="tx2">
              <a:lumMod val="50000"/>
              <a:lumOff val="50000"/>
            </a:schemeClr>
          </a:solidFill>
          <a:ln w="9525">
            <a:noFill/>
            <a:miter lim="800000"/>
            <a:headEnd/>
            <a:tailEnd/>
          </a:ln>
          <a:effectLst/>
        </p:spPr>
        <p:txBody>
          <a:bodyPr>
            <a:spAutoFit/>
          </a:bodyPr>
          <a:lstStyle/>
          <a:p>
            <a:r>
              <a:rPr lang="ru-RU" dirty="0"/>
              <a:t>Не загромождать вещами вход в квартиру, коридоры и лестничные площадки.</a:t>
            </a:r>
          </a:p>
        </p:txBody>
      </p:sp>
      <p:pic>
        <p:nvPicPr>
          <p:cNvPr id="26629" name="Picture 5" descr="Меры по уменьшению потерь от землетрясений (5)"/>
          <p:cNvPicPr>
            <a:picLocks noChangeAspect="1" noChangeArrowheads="1"/>
          </p:cNvPicPr>
          <p:nvPr/>
        </p:nvPicPr>
        <p:blipFill>
          <a:blip r:embed="rId2"/>
          <a:srcRect/>
          <a:stretch>
            <a:fillRect/>
          </a:stretch>
        </p:blipFill>
        <p:spPr bwMode="auto">
          <a:xfrm>
            <a:off x="1403350" y="1625600"/>
            <a:ext cx="6192838" cy="3890963"/>
          </a:xfrm>
          <a:prstGeom prst="rect">
            <a:avLst/>
          </a:prstGeom>
          <a:noFill/>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Rectangle 2"/>
          <p:cNvSpPr>
            <a:spLocks noGrp="1" noChangeArrowheads="1"/>
          </p:cNvSpPr>
          <p:nvPr>
            <p:ph type="title"/>
          </p:nvPr>
        </p:nvSpPr>
        <p:spPr>
          <a:xfrm>
            <a:off x="457200" y="274638"/>
            <a:ext cx="8229600" cy="868346"/>
          </a:xfrm>
          <a:solidFill>
            <a:schemeClr val="accent1">
              <a:lumMod val="20000"/>
              <a:lumOff val="80000"/>
            </a:schemeClr>
          </a:solidFill>
        </p:spPr>
        <p:txBody>
          <a:bodyPr>
            <a:normAutofit/>
          </a:bodyPr>
          <a:lstStyle/>
          <a:p>
            <a:r>
              <a:rPr lang="ru-RU" sz="3200" dirty="0"/>
              <a:t>Если вы оказались в завале:</a:t>
            </a:r>
          </a:p>
        </p:txBody>
      </p:sp>
      <p:pic>
        <p:nvPicPr>
          <p:cNvPr id="46084" name="Picture 4" descr="Действия, если вы оказались в завале и получили травму (действие 1)"/>
          <p:cNvPicPr>
            <a:picLocks noChangeAspect="1" noChangeArrowheads="1"/>
          </p:cNvPicPr>
          <p:nvPr/>
        </p:nvPicPr>
        <p:blipFill>
          <a:blip r:embed="rId2"/>
          <a:srcRect/>
          <a:stretch>
            <a:fillRect/>
          </a:stretch>
        </p:blipFill>
        <p:spPr bwMode="auto">
          <a:xfrm>
            <a:off x="1187450" y="1196975"/>
            <a:ext cx="2665413" cy="2125663"/>
          </a:xfrm>
          <a:prstGeom prst="rect">
            <a:avLst/>
          </a:prstGeom>
          <a:noFill/>
        </p:spPr>
      </p:pic>
      <p:pic>
        <p:nvPicPr>
          <p:cNvPr id="46085" name="Picture 5" descr="Действия, если вы оказались в завале и получили травму (действие 2)"/>
          <p:cNvPicPr>
            <a:picLocks noChangeAspect="1" noChangeArrowheads="1"/>
          </p:cNvPicPr>
          <p:nvPr/>
        </p:nvPicPr>
        <p:blipFill>
          <a:blip r:embed="rId3"/>
          <a:srcRect/>
          <a:stretch>
            <a:fillRect/>
          </a:stretch>
        </p:blipFill>
        <p:spPr bwMode="auto">
          <a:xfrm>
            <a:off x="5148263" y="1196975"/>
            <a:ext cx="2771775" cy="2209800"/>
          </a:xfrm>
          <a:prstGeom prst="rect">
            <a:avLst/>
          </a:prstGeom>
          <a:noFill/>
        </p:spPr>
      </p:pic>
      <p:pic>
        <p:nvPicPr>
          <p:cNvPr id="46086" name="Picture 6" descr="Действия, если вы оказались в завале и получили травму (действие 3)"/>
          <p:cNvPicPr>
            <a:picLocks noChangeAspect="1" noChangeArrowheads="1"/>
          </p:cNvPicPr>
          <p:nvPr/>
        </p:nvPicPr>
        <p:blipFill>
          <a:blip r:embed="rId4"/>
          <a:srcRect/>
          <a:stretch>
            <a:fillRect/>
          </a:stretch>
        </p:blipFill>
        <p:spPr bwMode="auto">
          <a:xfrm>
            <a:off x="395288" y="3573463"/>
            <a:ext cx="2627312" cy="2095500"/>
          </a:xfrm>
          <a:prstGeom prst="rect">
            <a:avLst/>
          </a:prstGeom>
          <a:noFill/>
        </p:spPr>
      </p:pic>
      <p:pic>
        <p:nvPicPr>
          <p:cNvPr id="46087" name="Picture 7" descr="Действия, если вы оказались в завале и получили травму (действие 4)"/>
          <p:cNvPicPr>
            <a:picLocks noChangeAspect="1" noChangeArrowheads="1"/>
          </p:cNvPicPr>
          <p:nvPr/>
        </p:nvPicPr>
        <p:blipFill>
          <a:blip r:embed="rId5"/>
          <a:srcRect/>
          <a:stretch>
            <a:fillRect/>
          </a:stretch>
        </p:blipFill>
        <p:spPr bwMode="auto">
          <a:xfrm>
            <a:off x="3276600" y="3573463"/>
            <a:ext cx="2554288" cy="2036762"/>
          </a:xfrm>
          <a:prstGeom prst="rect">
            <a:avLst/>
          </a:prstGeom>
          <a:noFill/>
        </p:spPr>
      </p:pic>
      <p:pic>
        <p:nvPicPr>
          <p:cNvPr id="46088" name="Picture 8" descr="Действия, если вы оказались в завале и получили травму (действие 5)"/>
          <p:cNvPicPr>
            <a:picLocks noChangeAspect="1" noChangeArrowheads="1"/>
          </p:cNvPicPr>
          <p:nvPr/>
        </p:nvPicPr>
        <p:blipFill>
          <a:blip r:embed="rId6"/>
          <a:srcRect/>
          <a:stretch>
            <a:fillRect/>
          </a:stretch>
        </p:blipFill>
        <p:spPr bwMode="auto">
          <a:xfrm>
            <a:off x="6156325" y="3573463"/>
            <a:ext cx="2447925" cy="1951037"/>
          </a:xfrm>
          <a:prstGeom prst="rect">
            <a:avLst/>
          </a:prstGeom>
          <a:noFill/>
        </p:spPr>
      </p:pic>
      <p:sp>
        <p:nvSpPr>
          <p:cNvPr id="46089" name="Text Box 9"/>
          <p:cNvSpPr txBox="1">
            <a:spLocks noChangeArrowheads="1"/>
          </p:cNvSpPr>
          <p:nvPr/>
        </p:nvSpPr>
        <p:spPr bwMode="auto">
          <a:xfrm>
            <a:off x="663575" y="5753100"/>
            <a:ext cx="8229600" cy="915988"/>
          </a:xfrm>
          <a:prstGeom prst="rect">
            <a:avLst/>
          </a:prstGeom>
          <a:solidFill>
            <a:schemeClr val="accent1">
              <a:lumMod val="20000"/>
              <a:lumOff val="80000"/>
            </a:schemeClr>
          </a:solidFill>
          <a:ln w="9525">
            <a:noFill/>
            <a:miter lim="800000"/>
            <a:headEnd/>
            <a:tailEnd/>
          </a:ln>
          <a:effectLst/>
        </p:spPr>
        <p:txBody>
          <a:bodyPr>
            <a:spAutoFit/>
          </a:bodyPr>
          <a:lstStyle/>
          <a:p>
            <a:r>
              <a:rPr lang="ru-RU" dirty="0"/>
              <a:t>Успокойтесь, окажите себе посильную помощь, повернитесь на живот и ослабьте давление на грудь, голосом и стуком привлекайте внимание спасателей </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4" descr="Сейсмоопасные районы мира"/>
          <p:cNvPicPr>
            <a:picLocks noChangeAspect="1" noChangeArrowheads="1"/>
          </p:cNvPicPr>
          <p:nvPr/>
        </p:nvPicPr>
        <p:blipFill>
          <a:blip r:embed="rId2"/>
          <a:srcRect/>
          <a:stretch>
            <a:fillRect/>
          </a:stretch>
        </p:blipFill>
        <p:spPr bwMode="auto">
          <a:xfrm>
            <a:off x="196823" y="571480"/>
            <a:ext cx="8947177" cy="5167327"/>
          </a:xfrm>
          <a:prstGeom prst="rect">
            <a:avLst/>
          </a:prstGeom>
          <a:noFill/>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1" name="Rectangle 3"/>
          <p:cNvSpPr>
            <a:spLocks noGrp="1" noChangeArrowheads="1"/>
          </p:cNvSpPr>
          <p:nvPr>
            <p:ph type="body" idx="1"/>
          </p:nvPr>
        </p:nvSpPr>
        <p:spPr>
          <a:xfrm>
            <a:off x="1000100" y="928670"/>
            <a:ext cx="7500990" cy="5643602"/>
          </a:xfrm>
        </p:spPr>
        <p:txBody>
          <a:bodyPr>
            <a:normAutofit fontScale="70000" lnSpcReduction="20000"/>
          </a:bodyPr>
          <a:lstStyle/>
          <a:p>
            <a:pPr marL="609600" indent="-609600" algn="ctr" eaLnBrk="1" hangingPunct="1">
              <a:buFontTx/>
              <a:buNone/>
            </a:pPr>
            <a:r>
              <a:rPr lang="ru-RU" sz="3600" i="1" dirty="0" smtClean="0">
                <a:solidFill>
                  <a:schemeClr val="folHlink"/>
                </a:solidFill>
              </a:rPr>
              <a:t>Признаки близкого землетрясения:</a:t>
            </a:r>
          </a:p>
          <a:p>
            <a:pPr marL="609600" indent="-609600" eaLnBrk="1" hangingPunct="1"/>
            <a:r>
              <a:rPr lang="ru-RU" sz="3600" dirty="0" smtClean="0"/>
              <a:t>резкие изменения уровня воды в водоемах или ее помутнение;</a:t>
            </a:r>
          </a:p>
          <a:p>
            <a:pPr marL="609600" indent="-609600" eaLnBrk="1" hangingPunct="1"/>
            <a:r>
              <a:rPr lang="ru-RU" sz="3600" dirty="0" smtClean="0"/>
              <a:t>запах газа в районах, где раньше этого не было;</a:t>
            </a:r>
          </a:p>
          <a:p>
            <a:pPr marL="609600" indent="-609600" eaLnBrk="1" hangingPunct="1"/>
            <a:r>
              <a:rPr lang="ru-RU" sz="3600" dirty="0" smtClean="0"/>
              <a:t>беспокойство птиц и домашних животных;</a:t>
            </a:r>
          </a:p>
          <a:p>
            <a:pPr marL="609600" indent="-609600" eaLnBrk="1" hangingPunct="1"/>
            <a:r>
              <a:rPr lang="ru-RU" sz="3600" dirty="0" smtClean="0"/>
              <a:t>слабые толчки земной поверхности;</a:t>
            </a:r>
          </a:p>
          <a:p>
            <a:pPr marL="609600" indent="-609600" eaLnBrk="1" hangingPunct="1"/>
            <a:r>
              <a:rPr lang="ru-RU" sz="3600" dirty="0" smtClean="0"/>
              <a:t>нарушение в работе радио, телеграфа, электромагнитных приборов.</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1" presetClass="entr" presetSubtype="0" fill="hold" nodeType="withEffect">
                                  <p:stCondLst>
                                    <p:cond delay="0"/>
                                  </p:stCondLst>
                                  <p:iterate type="lt">
                                    <p:tmPct val="10000"/>
                                  </p:iterate>
                                  <p:childTnLst>
                                    <p:set>
                                      <p:cBhvr>
                                        <p:cTn id="6" dur="1" fill="hold">
                                          <p:stCondLst>
                                            <p:cond delay="0"/>
                                          </p:stCondLst>
                                        </p:cTn>
                                        <p:tgtEl>
                                          <p:spTgt spid="27651">
                                            <p:txEl>
                                              <p:pRg st="0" end="0"/>
                                            </p:txEl>
                                          </p:spTgt>
                                        </p:tgtEl>
                                        <p:attrNameLst>
                                          <p:attrName>style.visibility</p:attrName>
                                        </p:attrNameLst>
                                      </p:cBhvr>
                                      <p:to>
                                        <p:strVal val="visible"/>
                                      </p:to>
                                    </p:set>
                                    <p:anim calcmode="lin" valueType="num">
                                      <p:cBhvr>
                                        <p:cTn id="7" dur="2000" fill="hold"/>
                                        <p:tgtEl>
                                          <p:spTgt spid="27651">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2000" fill="hold"/>
                                        <p:tgtEl>
                                          <p:spTgt spid="27651">
                                            <p:txEl>
                                              <p:pRg st="0" end="0"/>
                                            </p:txEl>
                                          </p:spTgt>
                                        </p:tgtEl>
                                        <p:attrNameLst>
                                          <p:attrName>ppt_y</p:attrName>
                                        </p:attrNameLst>
                                      </p:cBhvr>
                                      <p:tavLst>
                                        <p:tav tm="0">
                                          <p:val>
                                            <p:strVal val="#ppt_y"/>
                                          </p:val>
                                        </p:tav>
                                        <p:tav tm="100000">
                                          <p:val>
                                            <p:strVal val="#ppt_y"/>
                                          </p:val>
                                        </p:tav>
                                      </p:tavLst>
                                    </p:anim>
                                    <p:anim calcmode="lin" valueType="num">
                                      <p:cBhvr>
                                        <p:cTn id="9" dur="2000" fill="hold"/>
                                        <p:tgtEl>
                                          <p:spTgt spid="27651">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2000" fill="hold"/>
                                        <p:tgtEl>
                                          <p:spTgt spid="27651">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2000" tmFilter="0,0; .5, 1; 1, 1"/>
                                        <p:tgtEl>
                                          <p:spTgt spid="27651">
                                            <p:txEl>
                                              <p:pRg st="0" end="0"/>
                                            </p:txEl>
                                          </p:spTgt>
                                        </p:tgtEl>
                                      </p:cBhvr>
                                    </p:animEffect>
                                  </p:childTnLst>
                                </p:cTn>
                              </p:par>
                            </p:childTnLst>
                          </p:cTn>
                        </p:par>
                        <p:par>
                          <p:cTn id="12" fill="hold">
                            <p:stCondLst>
                              <p:cond delay="7800"/>
                            </p:stCondLst>
                            <p:childTnLst>
                              <p:par>
                                <p:cTn id="13" presetID="42" presetClass="entr" presetSubtype="0" fill="hold" nodeType="afterEffect">
                                  <p:stCondLst>
                                    <p:cond delay="0"/>
                                  </p:stCondLst>
                                  <p:childTnLst>
                                    <p:set>
                                      <p:cBhvr>
                                        <p:cTn id="14" dur="1" fill="hold">
                                          <p:stCondLst>
                                            <p:cond delay="0"/>
                                          </p:stCondLst>
                                        </p:cTn>
                                        <p:tgtEl>
                                          <p:spTgt spid="27651">
                                            <p:txEl>
                                              <p:pRg st="1" end="1"/>
                                            </p:txEl>
                                          </p:spTgt>
                                        </p:tgtEl>
                                        <p:attrNameLst>
                                          <p:attrName>style.visibility</p:attrName>
                                        </p:attrNameLst>
                                      </p:cBhvr>
                                      <p:to>
                                        <p:strVal val="visible"/>
                                      </p:to>
                                    </p:set>
                                    <p:animEffect transition="in" filter="fade">
                                      <p:cBhvr>
                                        <p:cTn id="15" dur="2000"/>
                                        <p:tgtEl>
                                          <p:spTgt spid="27651">
                                            <p:txEl>
                                              <p:pRg st="1" end="1"/>
                                            </p:txEl>
                                          </p:spTgt>
                                        </p:tgtEl>
                                      </p:cBhvr>
                                    </p:animEffect>
                                    <p:anim calcmode="lin" valueType="num">
                                      <p:cBhvr>
                                        <p:cTn id="16" dur="2000" fill="hold"/>
                                        <p:tgtEl>
                                          <p:spTgt spid="27651">
                                            <p:txEl>
                                              <p:pRg st="1" end="1"/>
                                            </p:txEl>
                                          </p:spTgt>
                                        </p:tgtEl>
                                        <p:attrNameLst>
                                          <p:attrName>ppt_x</p:attrName>
                                        </p:attrNameLst>
                                      </p:cBhvr>
                                      <p:tavLst>
                                        <p:tav tm="0">
                                          <p:val>
                                            <p:strVal val="#ppt_x"/>
                                          </p:val>
                                        </p:tav>
                                        <p:tav tm="100000">
                                          <p:val>
                                            <p:strVal val="#ppt_x"/>
                                          </p:val>
                                        </p:tav>
                                      </p:tavLst>
                                    </p:anim>
                                    <p:anim calcmode="lin" valueType="num">
                                      <p:cBhvr>
                                        <p:cTn id="17" dur="2000" fill="hold"/>
                                        <p:tgtEl>
                                          <p:spTgt spid="27651">
                                            <p:txEl>
                                              <p:pRg st="1" end="1"/>
                                            </p:txEl>
                                          </p:spTgt>
                                        </p:tgtEl>
                                        <p:attrNameLst>
                                          <p:attrName>ppt_y</p:attrName>
                                        </p:attrNameLst>
                                      </p:cBhvr>
                                      <p:tavLst>
                                        <p:tav tm="0">
                                          <p:val>
                                            <p:strVal val="#ppt_y+.1"/>
                                          </p:val>
                                        </p:tav>
                                        <p:tav tm="100000">
                                          <p:val>
                                            <p:strVal val="#ppt_y"/>
                                          </p:val>
                                        </p:tav>
                                      </p:tavLst>
                                    </p:anim>
                                  </p:childTnLst>
                                </p:cTn>
                              </p:par>
                            </p:childTnLst>
                          </p:cTn>
                        </p:par>
                        <p:par>
                          <p:cTn id="18" fill="hold">
                            <p:stCondLst>
                              <p:cond delay="9800"/>
                            </p:stCondLst>
                            <p:childTnLst>
                              <p:par>
                                <p:cTn id="19" presetID="42" presetClass="entr" presetSubtype="0" fill="hold" nodeType="afterEffect">
                                  <p:stCondLst>
                                    <p:cond delay="4000"/>
                                  </p:stCondLst>
                                  <p:childTnLst>
                                    <p:set>
                                      <p:cBhvr>
                                        <p:cTn id="20" dur="1" fill="hold">
                                          <p:stCondLst>
                                            <p:cond delay="0"/>
                                          </p:stCondLst>
                                        </p:cTn>
                                        <p:tgtEl>
                                          <p:spTgt spid="27651">
                                            <p:txEl>
                                              <p:pRg st="2" end="2"/>
                                            </p:txEl>
                                          </p:spTgt>
                                        </p:tgtEl>
                                        <p:attrNameLst>
                                          <p:attrName>style.visibility</p:attrName>
                                        </p:attrNameLst>
                                      </p:cBhvr>
                                      <p:to>
                                        <p:strVal val="visible"/>
                                      </p:to>
                                    </p:set>
                                    <p:animEffect transition="in" filter="fade">
                                      <p:cBhvr>
                                        <p:cTn id="21" dur="2000"/>
                                        <p:tgtEl>
                                          <p:spTgt spid="27651">
                                            <p:txEl>
                                              <p:pRg st="2" end="2"/>
                                            </p:txEl>
                                          </p:spTgt>
                                        </p:tgtEl>
                                      </p:cBhvr>
                                    </p:animEffect>
                                    <p:anim calcmode="lin" valueType="num">
                                      <p:cBhvr>
                                        <p:cTn id="22" dur="2000" fill="hold"/>
                                        <p:tgtEl>
                                          <p:spTgt spid="27651">
                                            <p:txEl>
                                              <p:pRg st="2" end="2"/>
                                            </p:txEl>
                                          </p:spTgt>
                                        </p:tgtEl>
                                        <p:attrNameLst>
                                          <p:attrName>ppt_x</p:attrName>
                                        </p:attrNameLst>
                                      </p:cBhvr>
                                      <p:tavLst>
                                        <p:tav tm="0">
                                          <p:val>
                                            <p:strVal val="#ppt_x"/>
                                          </p:val>
                                        </p:tav>
                                        <p:tav tm="100000">
                                          <p:val>
                                            <p:strVal val="#ppt_x"/>
                                          </p:val>
                                        </p:tav>
                                      </p:tavLst>
                                    </p:anim>
                                    <p:anim calcmode="lin" valueType="num">
                                      <p:cBhvr>
                                        <p:cTn id="23" dur="2000" fill="hold"/>
                                        <p:tgtEl>
                                          <p:spTgt spid="27651">
                                            <p:txEl>
                                              <p:pRg st="2" end="2"/>
                                            </p:txEl>
                                          </p:spTgt>
                                        </p:tgtEl>
                                        <p:attrNameLst>
                                          <p:attrName>ppt_y</p:attrName>
                                        </p:attrNameLst>
                                      </p:cBhvr>
                                      <p:tavLst>
                                        <p:tav tm="0">
                                          <p:val>
                                            <p:strVal val="#ppt_y+.1"/>
                                          </p:val>
                                        </p:tav>
                                        <p:tav tm="100000">
                                          <p:val>
                                            <p:strVal val="#ppt_y"/>
                                          </p:val>
                                        </p:tav>
                                      </p:tavLst>
                                    </p:anim>
                                  </p:childTnLst>
                                </p:cTn>
                              </p:par>
                            </p:childTnLst>
                          </p:cTn>
                        </p:par>
                        <p:par>
                          <p:cTn id="24" fill="hold">
                            <p:stCondLst>
                              <p:cond delay="15800"/>
                            </p:stCondLst>
                            <p:childTnLst>
                              <p:par>
                                <p:cTn id="25" presetID="42" presetClass="entr" presetSubtype="0" fill="hold" nodeType="afterEffect">
                                  <p:stCondLst>
                                    <p:cond delay="4000"/>
                                  </p:stCondLst>
                                  <p:childTnLst>
                                    <p:set>
                                      <p:cBhvr>
                                        <p:cTn id="26" dur="1" fill="hold">
                                          <p:stCondLst>
                                            <p:cond delay="0"/>
                                          </p:stCondLst>
                                        </p:cTn>
                                        <p:tgtEl>
                                          <p:spTgt spid="27651">
                                            <p:txEl>
                                              <p:pRg st="3" end="3"/>
                                            </p:txEl>
                                          </p:spTgt>
                                        </p:tgtEl>
                                        <p:attrNameLst>
                                          <p:attrName>style.visibility</p:attrName>
                                        </p:attrNameLst>
                                      </p:cBhvr>
                                      <p:to>
                                        <p:strVal val="visible"/>
                                      </p:to>
                                    </p:set>
                                    <p:animEffect transition="in" filter="fade">
                                      <p:cBhvr>
                                        <p:cTn id="27" dur="2000"/>
                                        <p:tgtEl>
                                          <p:spTgt spid="27651">
                                            <p:txEl>
                                              <p:pRg st="3" end="3"/>
                                            </p:txEl>
                                          </p:spTgt>
                                        </p:tgtEl>
                                      </p:cBhvr>
                                    </p:animEffect>
                                    <p:anim calcmode="lin" valueType="num">
                                      <p:cBhvr>
                                        <p:cTn id="28" dur="2000" fill="hold"/>
                                        <p:tgtEl>
                                          <p:spTgt spid="27651">
                                            <p:txEl>
                                              <p:pRg st="3" end="3"/>
                                            </p:txEl>
                                          </p:spTgt>
                                        </p:tgtEl>
                                        <p:attrNameLst>
                                          <p:attrName>ppt_x</p:attrName>
                                        </p:attrNameLst>
                                      </p:cBhvr>
                                      <p:tavLst>
                                        <p:tav tm="0">
                                          <p:val>
                                            <p:strVal val="#ppt_x"/>
                                          </p:val>
                                        </p:tav>
                                        <p:tav tm="100000">
                                          <p:val>
                                            <p:strVal val="#ppt_x"/>
                                          </p:val>
                                        </p:tav>
                                      </p:tavLst>
                                    </p:anim>
                                    <p:anim calcmode="lin" valueType="num">
                                      <p:cBhvr>
                                        <p:cTn id="29" dur="2000" fill="hold"/>
                                        <p:tgtEl>
                                          <p:spTgt spid="27651">
                                            <p:txEl>
                                              <p:pRg st="3" end="3"/>
                                            </p:txEl>
                                          </p:spTgt>
                                        </p:tgtEl>
                                        <p:attrNameLst>
                                          <p:attrName>ppt_y</p:attrName>
                                        </p:attrNameLst>
                                      </p:cBhvr>
                                      <p:tavLst>
                                        <p:tav tm="0">
                                          <p:val>
                                            <p:strVal val="#ppt_y+.1"/>
                                          </p:val>
                                        </p:tav>
                                        <p:tav tm="100000">
                                          <p:val>
                                            <p:strVal val="#ppt_y"/>
                                          </p:val>
                                        </p:tav>
                                      </p:tavLst>
                                    </p:anim>
                                  </p:childTnLst>
                                </p:cTn>
                              </p:par>
                            </p:childTnLst>
                          </p:cTn>
                        </p:par>
                        <p:par>
                          <p:cTn id="30" fill="hold">
                            <p:stCondLst>
                              <p:cond delay="21800"/>
                            </p:stCondLst>
                            <p:childTnLst>
                              <p:par>
                                <p:cTn id="31" presetID="42" presetClass="entr" presetSubtype="0" fill="hold" nodeType="afterEffect">
                                  <p:stCondLst>
                                    <p:cond delay="4000"/>
                                  </p:stCondLst>
                                  <p:childTnLst>
                                    <p:set>
                                      <p:cBhvr>
                                        <p:cTn id="32" dur="1" fill="hold">
                                          <p:stCondLst>
                                            <p:cond delay="0"/>
                                          </p:stCondLst>
                                        </p:cTn>
                                        <p:tgtEl>
                                          <p:spTgt spid="27651">
                                            <p:txEl>
                                              <p:pRg st="4" end="4"/>
                                            </p:txEl>
                                          </p:spTgt>
                                        </p:tgtEl>
                                        <p:attrNameLst>
                                          <p:attrName>style.visibility</p:attrName>
                                        </p:attrNameLst>
                                      </p:cBhvr>
                                      <p:to>
                                        <p:strVal val="visible"/>
                                      </p:to>
                                    </p:set>
                                    <p:animEffect transition="in" filter="fade">
                                      <p:cBhvr>
                                        <p:cTn id="33" dur="2000"/>
                                        <p:tgtEl>
                                          <p:spTgt spid="27651">
                                            <p:txEl>
                                              <p:pRg st="4" end="4"/>
                                            </p:txEl>
                                          </p:spTgt>
                                        </p:tgtEl>
                                      </p:cBhvr>
                                    </p:animEffect>
                                    <p:anim calcmode="lin" valueType="num">
                                      <p:cBhvr>
                                        <p:cTn id="34" dur="2000" fill="hold"/>
                                        <p:tgtEl>
                                          <p:spTgt spid="27651">
                                            <p:txEl>
                                              <p:pRg st="4" end="4"/>
                                            </p:txEl>
                                          </p:spTgt>
                                        </p:tgtEl>
                                        <p:attrNameLst>
                                          <p:attrName>ppt_x</p:attrName>
                                        </p:attrNameLst>
                                      </p:cBhvr>
                                      <p:tavLst>
                                        <p:tav tm="0">
                                          <p:val>
                                            <p:strVal val="#ppt_x"/>
                                          </p:val>
                                        </p:tav>
                                        <p:tav tm="100000">
                                          <p:val>
                                            <p:strVal val="#ppt_x"/>
                                          </p:val>
                                        </p:tav>
                                      </p:tavLst>
                                    </p:anim>
                                    <p:anim calcmode="lin" valueType="num">
                                      <p:cBhvr>
                                        <p:cTn id="35" dur="2000" fill="hold"/>
                                        <p:tgtEl>
                                          <p:spTgt spid="27651">
                                            <p:txEl>
                                              <p:pRg st="4" end="4"/>
                                            </p:txEl>
                                          </p:spTgt>
                                        </p:tgtEl>
                                        <p:attrNameLst>
                                          <p:attrName>ppt_y</p:attrName>
                                        </p:attrNameLst>
                                      </p:cBhvr>
                                      <p:tavLst>
                                        <p:tav tm="0">
                                          <p:val>
                                            <p:strVal val="#ppt_y+.1"/>
                                          </p:val>
                                        </p:tav>
                                        <p:tav tm="100000">
                                          <p:val>
                                            <p:strVal val="#ppt_y"/>
                                          </p:val>
                                        </p:tav>
                                      </p:tavLst>
                                    </p:anim>
                                  </p:childTnLst>
                                </p:cTn>
                              </p:par>
                            </p:childTnLst>
                          </p:cTn>
                        </p:par>
                        <p:par>
                          <p:cTn id="36" fill="hold">
                            <p:stCondLst>
                              <p:cond delay="27800"/>
                            </p:stCondLst>
                            <p:childTnLst>
                              <p:par>
                                <p:cTn id="37" presetID="42" presetClass="entr" presetSubtype="0" fill="hold" nodeType="afterEffect">
                                  <p:stCondLst>
                                    <p:cond delay="4000"/>
                                  </p:stCondLst>
                                  <p:childTnLst>
                                    <p:set>
                                      <p:cBhvr>
                                        <p:cTn id="38" dur="1" fill="hold">
                                          <p:stCondLst>
                                            <p:cond delay="0"/>
                                          </p:stCondLst>
                                        </p:cTn>
                                        <p:tgtEl>
                                          <p:spTgt spid="27651">
                                            <p:txEl>
                                              <p:pRg st="5" end="5"/>
                                            </p:txEl>
                                          </p:spTgt>
                                        </p:tgtEl>
                                        <p:attrNameLst>
                                          <p:attrName>style.visibility</p:attrName>
                                        </p:attrNameLst>
                                      </p:cBhvr>
                                      <p:to>
                                        <p:strVal val="visible"/>
                                      </p:to>
                                    </p:set>
                                    <p:animEffect transition="in" filter="fade">
                                      <p:cBhvr>
                                        <p:cTn id="39" dur="2000"/>
                                        <p:tgtEl>
                                          <p:spTgt spid="27651">
                                            <p:txEl>
                                              <p:pRg st="5" end="5"/>
                                            </p:txEl>
                                          </p:spTgt>
                                        </p:tgtEl>
                                      </p:cBhvr>
                                    </p:animEffect>
                                    <p:anim calcmode="lin" valueType="num">
                                      <p:cBhvr>
                                        <p:cTn id="40" dur="2000" fill="hold"/>
                                        <p:tgtEl>
                                          <p:spTgt spid="27651">
                                            <p:txEl>
                                              <p:pRg st="5" end="5"/>
                                            </p:txEl>
                                          </p:spTgt>
                                        </p:tgtEl>
                                        <p:attrNameLst>
                                          <p:attrName>ppt_x</p:attrName>
                                        </p:attrNameLst>
                                      </p:cBhvr>
                                      <p:tavLst>
                                        <p:tav tm="0">
                                          <p:val>
                                            <p:strVal val="#ppt_x"/>
                                          </p:val>
                                        </p:tav>
                                        <p:tav tm="100000">
                                          <p:val>
                                            <p:strVal val="#ppt_x"/>
                                          </p:val>
                                        </p:tav>
                                      </p:tavLst>
                                    </p:anim>
                                    <p:anim calcmode="lin" valueType="num">
                                      <p:cBhvr>
                                        <p:cTn id="41" dur="2000" fill="hold"/>
                                        <p:tgtEl>
                                          <p:spTgt spid="27651">
                                            <p:txEl>
                                              <p:pRg st="5" end="5"/>
                                            </p:txEl>
                                          </p:spTgt>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9" name="Rectangle 3"/>
          <p:cNvSpPr>
            <a:spLocks noGrp="1" noChangeArrowheads="1"/>
          </p:cNvSpPr>
          <p:nvPr>
            <p:ph type="body" idx="1"/>
          </p:nvPr>
        </p:nvSpPr>
        <p:spPr>
          <a:xfrm>
            <a:off x="971600" y="1341438"/>
            <a:ext cx="7056784" cy="4247802"/>
          </a:xfrm>
          <a:solidFill>
            <a:schemeClr val="tx2">
              <a:lumMod val="10000"/>
              <a:lumOff val="90000"/>
            </a:schemeClr>
          </a:solidFill>
        </p:spPr>
        <p:txBody>
          <a:bodyPr>
            <a:normAutofit lnSpcReduction="10000"/>
          </a:bodyPr>
          <a:lstStyle/>
          <a:p>
            <a:pPr>
              <a:lnSpc>
                <a:spcPct val="80000"/>
              </a:lnSpc>
            </a:pPr>
            <a:r>
              <a:rPr lang="ru-RU" sz="2000" dirty="0"/>
              <a:t>Предвестниками землетрясений, как это уже установлено, могут быть косвенные признаки. В период, предшествующий землетрясению, например, изменяются параметры физико-химического состава подземных вод. Эти признаки регистрируются специальными приборами геофизических станций. К предвестникам возможных землетрясений следует отнести также некоторые признаки, которые особенно должно знать население сейсмически опасных районов; это – появление запаха газа в районах, где до этого воздух был чист и ранее подобное явление не отмечалось, беспокойство птиц и домашних животных, вспышки в виде рассеянного света зарниц, искрения близко расположенных, но не касающихся друг друга электрических проводов, голубоватое свечение внутренней поверхности стен домов, самопроизвольное загорание люминесцентных ламп незадолго до подземных толчков. Все эти признаки могут являться основанием для оповещения населения о возможном землетрясении.</a:t>
            </a:r>
            <a:r>
              <a:rPr lang="ru-RU" sz="1800" dirty="0"/>
              <a:t> </a:t>
            </a:r>
          </a:p>
        </p:txBody>
      </p:sp>
    </p:spTree>
    <p:extLst>
      <p:ext uri="{BB962C8B-B14F-4D97-AF65-F5344CB8AC3E}">
        <p14:creationId xmlns:p14="http://schemas.microsoft.com/office/powerpoint/2010/main" val="420673046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9" name="Rectangle 5"/>
          <p:cNvSpPr>
            <a:spLocks noChangeArrowheads="1"/>
          </p:cNvSpPr>
          <p:nvPr/>
        </p:nvSpPr>
        <p:spPr bwMode="auto">
          <a:xfrm>
            <a:off x="611188" y="5510213"/>
            <a:ext cx="8208962" cy="915987"/>
          </a:xfrm>
          <a:prstGeom prst="rect">
            <a:avLst/>
          </a:prstGeom>
          <a:solidFill>
            <a:schemeClr val="accent1">
              <a:lumMod val="20000"/>
              <a:lumOff val="80000"/>
            </a:schemeClr>
          </a:solidFill>
          <a:ln w="9525">
            <a:noFill/>
            <a:miter lim="800000"/>
            <a:headEnd/>
            <a:tailEnd/>
          </a:ln>
          <a:effectLst/>
        </p:spPr>
        <p:txBody>
          <a:bodyPr anchor="ctr">
            <a:spAutoFit/>
          </a:bodyPr>
          <a:lstStyle/>
          <a:p>
            <a:r>
              <a:rPr lang="ru-RU" dirty="0"/>
              <a:t>Если вы находитесь в </a:t>
            </a:r>
            <a:r>
              <a:rPr lang="ru-RU" dirty="0" smtClean="0"/>
              <a:t>помещении, </a:t>
            </a:r>
            <a:r>
              <a:rPr lang="ru-RU" dirty="0"/>
              <a:t>с началом сейсмических толчков закройте голову руками, отвернитесь от окон и отойдите от них, укройтесь под партой или в безопасном месте.</a:t>
            </a:r>
          </a:p>
        </p:txBody>
      </p:sp>
      <p:pic>
        <p:nvPicPr>
          <p:cNvPr id="36870" name="Picture 6" descr="Действия при землетрясении, если вы находитесь в школе"/>
          <p:cNvPicPr>
            <a:picLocks noChangeAspect="1" noChangeArrowheads="1"/>
          </p:cNvPicPr>
          <p:nvPr/>
        </p:nvPicPr>
        <p:blipFill>
          <a:blip r:embed="rId2"/>
          <a:srcRect/>
          <a:stretch>
            <a:fillRect/>
          </a:stretch>
        </p:blipFill>
        <p:spPr bwMode="auto">
          <a:xfrm>
            <a:off x="762000" y="1125538"/>
            <a:ext cx="7620000" cy="4391025"/>
          </a:xfrm>
          <a:prstGeom prst="rect">
            <a:avLst/>
          </a:prstGeom>
          <a:noFill/>
        </p:spPr>
      </p:pic>
      <p:sp>
        <p:nvSpPr>
          <p:cNvPr id="36871" name="Text Box 7"/>
          <p:cNvSpPr txBox="1">
            <a:spLocks noChangeArrowheads="1"/>
          </p:cNvSpPr>
          <p:nvPr/>
        </p:nvSpPr>
        <p:spPr bwMode="auto">
          <a:xfrm>
            <a:off x="374793" y="285728"/>
            <a:ext cx="8394414" cy="523220"/>
          </a:xfrm>
          <a:prstGeom prst="rect">
            <a:avLst/>
          </a:prstGeom>
          <a:solidFill>
            <a:schemeClr val="accent1">
              <a:lumMod val="20000"/>
              <a:lumOff val="80000"/>
            </a:schemeClr>
          </a:solidFill>
          <a:ln w="9525">
            <a:noFill/>
            <a:miter lim="800000"/>
            <a:headEnd/>
            <a:tailEnd/>
          </a:ln>
          <a:effectLst/>
        </p:spPr>
        <p:txBody>
          <a:bodyPr wrap="none">
            <a:spAutoFit/>
          </a:bodyPr>
          <a:lstStyle/>
          <a:p>
            <a:r>
              <a:rPr lang="ru-RU" sz="2800" b="1" dirty="0"/>
              <a:t>ЧТО делать, если вы находитесь в </a:t>
            </a:r>
            <a:r>
              <a:rPr lang="ru-RU" sz="2800" b="1" dirty="0" smtClean="0"/>
              <a:t>помещении.</a:t>
            </a:r>
            <a:endParaRPr lang="ru-RU" sz="2800" b="1" dirty="0"/>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1475656" y="0"/>
            <a:ext cx="6400800" cy="1018456"/>
          </a:xfrm>
        </p:spPr>
        <p:style>
          <a:lnRef idx="2">
            <a:schemeClr val="accent1"/>
          </a:lnRef>
          <a:fillRef idx="1">
            <a:schemeClr val="lt1"/>
          </a:fillRef>
          <a:effectRef idx="0">
            <a:schemeClr val="accent1"/>
          </a:effectRef>
          <a:fontRef idx="minor">
            <a:schemeClr val="dk1"/>
          </a:fontRef>
        </p:style>
        <p:txBody>
          <a:bodyPr>
            <a:normAutofit fontScale="90000"/>
          </a:bodyPr>
          <a:lstStyle/>
          <a:p>
            <a:r>
              <a:rPr lang="ru-RU" sz="3200" dirty="0"/>
              <a:t>Наиболее безопасные места в здании</a:t>
            </a:r>
          </a:p>
        </p:txBody>
      </p:sp>
      <p:sp>
        <p:nvSpPr>
          <p:cNvPr id="17412" name="Rectangle 4"/>
          <p:cNvSpPr>
            <a:spLocks noChangeArrowheads="1"/>
          </p:cNvSpPr>
          <p:nvPr/>
        </p:nvSpPr>
        <p:spPr bwMode="auto">
          <a:xfrm>
            <a:off x="3132138" y="5876925"/>
            <a:ext cx="1885950" cy="366713"/>
          </a:xfrm>
          <a:prstGeom prst="rect">
            <a:avLst/>
          </a:prstGeom>
          <a:solidFill>
            <a:schemeClr val="tx2">
              <a:lumMod val="10000"/>
              <a:lumOff val="90000"/>
            </a:schemeClr>
          </a:solidFill>
          <a:ln>
            <a:noFill/>
          </a:ln>
          <a:effectLst/>
          <a:extLst/>
        </p:spPr>
        <p:txBody>
          <a:bodyPr wrap="none">
            <a:spAutoFit/>
          </a:bodyPr>
          <a:lstStyle/>
          <a:p>
            <a:r>
              <a:rPr lang="ru-RU"/>
              <a:t>Дверной проем.</a:t>
            </a:r>
          </a:p>
        </p:txBody>
      </p:sp>
      <p:pic>
        <p:nvPicPr>
          <p:cNvPr id="17413" name="Picture 5" descr="Наиболее безопасные места для укрытия в здании при землетрясении (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39552" y="908720"/>
            <a:ext cx="7991475"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1948888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a:xfrm>
            <a:off x="1483668" y="188640"/>
            <a:ext cx="6400800" cy="1144488"/>
          </a:xfrm>
          <a:solidFill>
            <a:schemeClr val="tx2">
              <a:lumMod val="10000"/>
              <a:lumOff val="90000"/>
            </a:schemeClr>
          </a:solidFill>
        </p:spPr>
        <p:txBody>
          <a:bodyPr>
            <a:normAutofit/>
          </a:bodyPr>
          <a:lstStyle/>
          <a:p>
            <a:r>
              <a:rPr lang="ru-RU" sz="3200" dirty="0"/>
              <a:t>Наиболее безопасные места в здании</a:t>
            </a:r>
          </a:p>
        </p:txBody>
      </p:sp>
      <p:sp>
        <p:nvSpPr>
          <p:cNvPr id="18436" name="Rectangle 4"/>
          <p:cNvSpPr>
            <a:spLocks noChangeArrowheads="1"/>
          </p:cNvSpPr>
          <p:nvPr/>
        </p:nvSpPr>
        <p:spPr bwMode="auto">
          <a:xfrm>
            <a:off x="2411413" y="5949950"/>
            <a:ext cx="4792662" cy="366713"/>
          </a:xfrm>
          <a:prstGeom prst="rect">
            <a:avLst/>
          </a:prstGeom>
          <a:solidFill>
            <a:schemeClr val="tx2">
              <a:lumMod val="10000"/>
              <a:lumOff val="90000"/>
            </a:schemeClr>
          </a:solidFill>
          <a:ln>
            <a:noFill/>
          </a:ln>
          <a:effectLst/>
          <a:extLst/>
        </p:spPr>
        <p:txBody>
          <a:bodyPr wrap="none">
            <a:spAutoFit/>
          </a:bodyPr>
          <a:lstStyle/>
          <a:p>
            <a:r>
              <a:rPr lang="ru-RU"/>
              <a:t>Проемы в капитальных внутренних стенах.</a:t>
            </a:r>
          </a:p>
        </p:txBody>
      </p:sp>
      <p:pic>
        <p:nvPicPr>
          <p:cNvPr id="18437" name="Picture 5" descr="Наиболее безопасные места для укрытия в здании при землетрясении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07576" y="1196752"/>
            <a:ext cx="72009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3445879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1475656" y="-99392"/>
            <a:ext cx="6400800" cy="1045840"/>
          </a:xfrm>
          <a:solidFill>
            <a:schemeClr val="tx2">
              <a:lumMod val="10000"/>
              <a:lumOff val="90000"/>
            </a:schemeClr>
          </a:solidFill>
        </p:spPr>
        <p:txBody>
          <a:bodyPr>
            <a:normAutofit fontScale="90000"/>
          </a:bodyPr>
          <a:lstStyle/>
          <a:p>
            <a:r>
              <a:rPr lang="ru-RU" sz="3200" dirty="0"/>
              <a:t>Наиболее безопасные места в здании</a:t>
            </a:r>
          </a:p>
        </p:txBody>
      </p:sp>
      <p:sp>
        <p:nvSpPr>
          <p:cNvPr id="19460" name="Rectangle 4"/>
          <p:cNvSpPr>
            <a:spLocks noChangeArrowheads="1"/>
          </p:cNvSpPr>
          <p:nvPr/>
        </p:nvSpPr>
        <p:spPr bwMode="auto">
          <a:xfrm>
            <a:off x="2124075" y="5734050"/>
            <a:ext cx="4572000" cy="915988"/>
          </a:xfrm>
          <a:prstGeom prst="rect">
            <a:avLst/>
          </a:prstGeom>
          <a:solidFill>
            <a:schemeClr val="tx2">
              <a:lumMod val="10000"/>
              <a:lumOff val="90000"/>
            </a:schemeClr>
          </a:solidFill>
          <a:ln>
            <a:noFill/>
          </a:ln>
          <a:effectLst/>
          <a:extLst/>
        </p:spPr>
        <p:txBody>
          <a:bodyPr>
            <a:spAutoFit/>
          </a:bodyPr>
          <a:lstStyle/>
          <a:p>
            <a:r>
              <a:rPr lang="ru-RU" dirty="0"/>
              <a:t>Углы, образованные капитальными внутренними </a:t>
            </a:r>
          </a:p>
          <a:p>
            <a:r>
              <a:rPr lang="ru-RU" dirty="0"/>
              <a:t>стенами.</a:t>
            </a:r>
          </a:p>
        </p:txBody>
      </p:sp>
      <p:pic>
        <p:nvPicPr>
          <p:cNvPr id="19461" name="Picture 5" descr="Наиболее безопасные места для укрытия в здании при землетрясении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657350" y="1104900"/>
            <a:ext cx="5829300" cy="46482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20618295"/>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Кутюр">
  <a:themeElements>
    <a:clrScheme name="Другая 1">
      <a:dk1>
        <a:sysClr val="windowText" lastClr="000000"/>
      </a:dk1>
      <a:lt1>
        <a:sysClr val="window" lastClr="FFFFFF"/>
      </a:lt1>
      <a:dk2>
        <a:srgbClr val="323232"/>
      </a:dk2>
      <a:lt2>
        <a:srgbClr val="E3DED1"/>
      </a:lt2>
      <a:accent1>
        <a:srgbClr val="F07F09"/>
      </a:accent1>
      <a:accent2>
        <a:srgbClr val="9F2936"/>
      </a:accent2>
      <a:accent3>
        <a:srgbClr val="1B587C"/>
      </a:accent3>
      <a:accent4>
        <a:srgbClr val="4E8542"/>
      </a:accent4>
      <a:accent5>
        <a:srgbClr val="604878"/>
      </a:accent5>
      <a:accent6>
        <a:srgbClr val="C19859"/>
      </a:accent6>
      <a:hlink>
        <a:srgbClr val="6B9F25"/>
      </a:hlink>
      <a:folHlink>
        <a:srgbClr val="B26B02"/>
      </a:folHlink>
    </a:clrScheme>
    <a:fontScheme name="Смокинг">
      <a:maj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Garamond"/>
        <a:ea typeface=""/>
        <a:cs typeface=""/>
        <a:font script="Grek" typeface="Constantia"/>
        <a:font script="Cyrl" typeface="Constantia"/>
        <a:font script="Jpan" typeface="ＭＳ Ｐ明朝"/>
        <a:font script="Hang" typeface="궁서"/>
        <a:font script="Hans" typeface="仿宋"/>
        <a:font script="Hant" typeface="標楷體"/>
        <a:font script="Arab" typeface="Times New Roman"/>
        <a:font script="Hebr" typeface="Times New Roman"/>
        <a:font script="Thai" typeface="Angsan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Кутюр">
      <a:fillStyleLst>
        <a:solidFill>
          <a:schemeClr val="phClr"/>
        </a:solidFill>
        <a:solidFill>
          <a:schemeClr val="phClr">
            <a:tint val="65000"/>
          </a:schemeClr>
        </a:solidFill>
        <a:solidFill>
          <a:schemeClr val="phClr">
            <a:shade val="80000"/>
            <a:satMod val="180000"/>
          </a:schemeClr>
        </a:solidFill>
      </a:fillStyleLst>
      <a:lnStyleLst>
        <a:ln w="9525" cap="flat" cmpd="sng" algn="ctr">
          <a:solidFill>
            <a:schemeClr val="phClr"/>
          </a:solidFill>
          <a:prstDash val="solid"/>
        </a:ln>
        <a:ln w="10795" cap="flat" cmpd="sng" algn="ctr">
          <a:solidFill>
            <a:schemeClr val="phClr"/>
          </a:solidFill>
          <a:prstDash val="solid"/>
        </a:ln>
        <a:ln w="17145" cap="flat" cmpd="sng" algn="ctr">
          <a:solidFill>
            <a:schemeClr val="phClr">
              <a:shade val="95000"/>
              <a:alpha val="50000"/>
              <a:satMod val="150000"/>
            </a:schemeClr>
          </a:solidFill>
          <a:prstDash val="solid"/>
        </a:ln>
      </a:lnStyleLst>
      <a:effectStyleLst>
        <a:effectStyle>
          <a:effectLst/>
        </a:effectStyle>
        <a:effectStyle>
          <a:effectLst/>
        </a:effectStyle>
        <a:effectStyle>
          <a:effectLst>
            <a:outerShdw blurRad="44450" dist="13970" dir="5400000" algn="ctr" rotWithShape="0">
              <a:srgbClr val="000000">
                <a:alpha val="45000"/>
              </a:srgbClr>
            </a:outerShdw>
          </a:effectLst>
          <a:scene3d>
            <a:camera prst="orthographicFront">
              <a:rot lat="0" lon="0" rev="0"/>
            </a:camera>
            <a:lightRig rig="twoPt" dir="tl"/>
          </a:scene3d>
          <a:sp3d prstMaterial="flat">
            <a:bevelT w="19050" h="31750" prst="coolSlant"/>
          </a:sp3d>
        </a:effectStyle>
      </a:effectStyleLst>
      <a:bgFillStyleLst>
        <a:solidFill>
          <a:schemeClr val="phClr"/>
        </a:solidFill>
        <a:gradFill rotWithShape="1">
          <a:gsLst>
            <a:gs pos="0">
              <a:schemeClr val="phClr">
                <a:tint val="70000"/>
              </a:schemeClr>
            </a:gs>
            <a:gs pos="100000">
              <a:schemeClr val="phClr">
                <a:shade val="80000"/>
              </a:schemeClr>
            </a:gs>
          </a:gsLst>
          <a:path path="circle">
            <a:fillToRect l="50000" t="100000" r="100000" b="100000"/>
          </a:path>
        </a:gradFill>
        <a:blipFill rotWithShape="1">
          <a:blip xmlns:r="http://schemas.openxmlformats.org/officeDocument/2006/relationships" r:embed="rId1">
            <a:duotone>
              <a:schemeClr val="phClr">
                <a:shade val="30000"/>
                <a:satMod val="200000"/>
              </a:schemeClr>
              <a:schemeClr val="phClr">
                <a:tint val="20000"/>
              </a:schemeClr>
            </a:duotone>
          </a:blip>
          <a:stretch/>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63</TotalTime>
  <Words>652</Words>
  <Application>Microsoft Office PowerPoint</Application>
  <PresentationFormat>Экран (4:3)</PresentationFormat>
  <Paragraphs>49</Paragraphs>
  <Slides>22</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22</vt:i4>
      </vt:variant>
    </vt:vector>
  </HeadingPairs>
  <TitlesOfParts>
    <vt:vector size="23" baseType="lpstr">
      <vt:lpstr>Кутюр</vt:lpstr>
      <vt:lpstr>Правила поведения при землетрясениях</vt:lpstr>
      <vt:lpstr>Землетрясения.</vt:lpstr>
      <vt:lpstr>Презентация PowerPoint</vt:lpstr>
      <vt:lpstr>Презентация PowerPoint</vt:lpstr>
      <vt:lpstr>Презентация PowerPoint</vt:lpstr>
      <vt:lpstr>Презентация PowerPoint</vt:lpstr>
      <vt:lpstr>Наиболее безопасные места в здании</vt:lpstr>
      <vt:lpstr>Наиболее безопасные места в здании</vt:lpstr>
      <vt:lpstr>Наиболее безопасные места в здании</vt:lpstr>
      <vt:lpstr>Наиболее безопасные места в здании</vt:lpstr>
      <vt:lpstr>Презентация PowerPoint</vt:lpstr>
      <vt:lpstr>Презентация PowerPoint</vt:lpstr>
      <vt:lpstr>Меры для уменьшения потерь от землетрясений</vt:lpstr>
      <vt:lpstr>Что делать при землетрясении, если вы оказались на улице</vt:lpstr>
      <vt:lpstr>Что делать при землетрясении, если вы оказались на улице</vt:lpstr>
      <vt:lpstr>Что делать при землетрясении, если вы оказались на улице</vt:lpstr>
      <vt:lpstr>Что делать, если вы находитесь дома</vt:lpstr>
      <vt:lpstr>Меры для уменьшения потерь от землетрясений</vt:lpstr>
      <vt:lpstr>Меры для уменьшения потерь от землетрясений</vt:lpstr>
      <vt:lpstr>Меры для уменьшения потерь от землетрясений</vt:lpstr>
      <vt:lpstr>Меры для уменьшения потерь от землетрясений</vt:lpstr>
      <vt:lpstr>Если вы оказались в завале:</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Правила поведения для учащихся МОУ СОШ № 18 с. Синегорск о.Сахалин</dc:title>
  <dc:creator>User</dc:creator>
  <cp:lastModifiedBy>User</cp:lastModifiedBy>
  <cp:revision>26</cp:revision>
  <dcterms:modified xsi:type="dcterms:W3CDTF">2020-12-02T07:08:50Z</dcterms:modified>
</cp:coreProperties>
</file>