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3" r:id="rId26"/>
    <p:sldId id="282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72" autoAdjust="0"/>
    <p:restoredTop sz="93190" autoAdjust="0"/>
  </p:normalViewPr>
  <p:slideViewPr>
    <p:cSldViewPr>
      <p:cViewPr>
        <p:scale>
          <a:sx n="68" d="100"/>
          <a:sy n="68" d="100"/>
        </p:scale>
        <p:origin x="-1404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FCDEBB-98FD-473C-894B-DF077F95CF04}" type="doc">
      <dgm:prSet loTypeId="urn:microsoft.com/office/officeart/2005/8/layout/radial3" loCatId="cycle" qsTypeId="urn:microsoft.com/office/officeart/2005/8/quickstyle/simple5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1DC9FAB8-9E8F-4469-B435-2882C5599F2B}">
      <dgm:prSet/>
      <dgm:spPr/>
      <dgm:t>
        <a:bodyPr/>
        <a:lstStyle/>
        <a:p>
          <a:endParaRPr lang="ru-RU"/>
        </a:p>
      </dgm:t>
    </dgm:pt>
    <dgm:pt modelId="{40FC551B-A43D-4175-ABD4-473D3352D538}" type="parTrans" cxnId="{8BE4C950-F5CD-489D-89D2-6D85CC340087}">
      <dgm:prSet/>
      <dgm:spPr/>
      <dgm:t>
        <a:bodyPr/>
        <a:lstStyle/>
        <a:p>
          <a:endParaRPr lang="ru-RU"/>
        </a:p>
      </dgm:t>
    </dgm:pt>
    <dgm:pt modelId="{C6BFFCEA-D613-448D-A641-4C9938EC93B6}" type="sibTrans" cxnId="{8BE4C950-F5CD-489D-89D2-6D85CC340087}">
      <dgm:prSet/>
      <dgm:spPr/>
      <dgm:t>
        <a:bodyPr/>
        <a:lstStyle/>
        <a:p>
          <a:endParaRPr lang="ru-RU"/>
        </a:p>
      </dgm:t>
    </dgm:pt>
    <dgm:pt modelId="{F94A8E05-F94D-48C9-98AA-EC4501618C12}">
      <dgm:prSet/>
      <dgm:spPr/>
      <dgm:t>
        <a:bodyPr/>
        <a:lstStyle/>
        <a:p>
          <a:endParaRPr lang="ru-RU"/>
        </a:p>
      </dgm:t>
    </dgm:pt>
    <dgm:pt modelId="{76C33D1E-AE8A-407E-B0BB-889D3BDB6658}" type="parTrans" cxnId="{CF209B54-4ADB-4D86-A3D4-4B637CC4E915}">
      <dgm:prSet/>
      <dgm:spPr/>
      <dgm:t>
        <a:bodyPr/>
        <a:lstStyle/>
        <a:p>
          <a:endParaRPr lang="ru-RU"/>
        </a:p>
      </dgm:t>
    </dgm:pt>
    <dgm:pt modelId="{BE57BF72-8212-45AF-A7BB-49113AB31251}" type="sibTrans" cxnId="{CF209B54-4ADB-4D86-A3D4-4B637CC4E915}">
      <dgm:prSet/>
      <dgm:spPr/>
      <dgm:t>
        <a:bodyPr/>
        <a:lstStyle/>
        <a:p>
          <a:endParaRPr lang="ru-RU"/>
        </a:p>
      </dgm:t>
    </dgm:pt>
    <dgm:pt modelId="{AA0AF2D8-A6A9-46BD-AA27-BA5A1B7CDE77}">
      <dgm:prSet/>
      <dgm:spPr/>
      <dgm:t>
        <a:bodyPr/>
        <a:lstStyle/>
        <a:p>
          <a:endParaRPr lang="ru-RU"/>
        </a:p>
      </dgm:t>
    </dgm:pt>
    <dgm:pt modelId="{BB90FE7D-D02F-4A95-AC1C-CAE4F4CB935C}" type="parTrans" cxnId="{BC7A0E70-678F-49CA-B32D-79D541C423C1}">
      <dgm:prSet/>
      <dgm:spPr/>
      <dgm:t>
        <a:bodyPr/>
        <a:lstStyle/>
        <a:p>
          <a:endParaRPr lang="ru-RU"/>
        </a:p>
      </dgm:t>
    </dgm:pt>
    <dgm:pt modelId="{B70F2E6D-24F0-42CD-9AAD-1C35B9DD9EB8}" type="sibTrans" cxnId="{BC7A0E70-678F-49CA-B32D-79D541C423C1}">
      <dgm:prSet/>
      <dgm:spPr/>
      <dgm:t>
        <a:bodyPr/>
        <a:lstStyle/>
        <a:p>
          <a:endParaRPr lang="ru-RU"/>
        </a:p>
      </dgm:t>
    </dgm:pt>
    <dgm:pt modelId="{682806F0-936C-42D2-B56C-29A0FBB7463D}">
      <dgm:prSet phldrT="[Текст]" custT="1"/>
      <dgm:spPr/>
      <dgm:t>
        <a:bodyPr/>
        <a:lstStyle/>
        <a:p>
          <a:r>
            <a:rPr lang="ru-RU" sz="1200" dirty="0" smtClean="0"/>
            <a:t>Этот вид мелирования подходит для прямых, вьющихся, коротких и длинных волос, а так же волос средней длины.  При классической технологии мелирования окрашивание происходит равномерно, по всей длине пряди. Осветление прядей происходит после нанесения на них по всей длине специального осветляющего красителя. Толщина и ширина прядей зависит от структуры и густоты волос и желаемого результата. После обесцвечивания прядей и после мелирования на темные волосы, можно использовать процедуру тонирования волос для смягчения контраста между цветом прядей и основным цветом. Так же тонирование волос выполняется для выравнивания цвета и придания оттенка осветленным прядям. При тонировании используются светлые пастельные оттенки: бежевый, бежево-розовый, золотистый, перламутровые, жемчужные. Тонирование не выполняют, если нужно достичь натурального эффекта выгоревших на солнце волос, придать натуральность и естественность образу. Цвет прядей может быть разный по оттенку, но близкий по тону.</a:t>
          </a:r>
          <a:endParaRPr lang="ru-RU" sz="1200" dirty="0"/>
        </a:p>
      </dgm:t>
    </dgm:pt>
    <dgm:pt modelId="{AAC7A782-A17E-4A2F-9BBB-3E0FBD28E143}" type="sibTrans" cxnId="{14B7A098-D9B9-4A02-859A-91ACC217C50B}">
      <dgm:prSet/>
      <dgm:spPr/>
      <dgm:t>
        <a:bodyPr/>
        <a:lstStyle/>
        <a:p>
          <a:endParaRPr lang="ru-RU"/>
        </a:p>
      </dgm:t>
    </dgm:pt>
    <dgm:pt modelId="{009C6BA4-BA96-4B6B-88CE-5F83E752418E}" type="parTrans" cxnId="{14B7A098-D9B9-4A02-859A-91ACC217C50B}">
      <dgm:prSet/>
      <dgm:spPr/>
      <dgm:t>
        <a:bodyPr/>
        <a:lstStyle/>
        <a:p>
          <a:endParaRPr lang="ru-RU"/>
        </a:p>
      </dgm:t>
    </dgm:pt>
    <dgm:pt modelId="{9A1E43C9-09F4-4FFF-8A46-771B3EFE56CA}" type="pres">
      <dgm:prSet presAssocID="{7CFCDEBB-98FD-473C-894B-DF077F95CF0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0AB4B5-EBC6-423C-A8BB-5903C34B25A4}" type="pres">
      <dgm:prSet presAssocID="{7CFCDEBB-98FD-473C-894B-DF077F95CF04}" presName="radial" presStyleCnt="0">
        <dgm:presLayoutVars>
          <dgm:animLvl val="ctr"/>
        </dgm:presLayoutVars>
      </dgm:prSet>
      <dgm:spPr/>
    </dgm:pt>
    <dgm:pt modelId="{EAAA0C16-8205-4FFE-8874-0705C394C8E7}" type="pres">
      <dgm:prSet presAssocID="{682806F0-936C-42D2-B56C-29A0FBB7463D}" presName="centerShape" presStyleLbl="vennNode1" presStyleIdx="0" presStyleCnt="1" custScaleX="148169" custScaleY="100000" custLinFactNeighborX="662" custLinFactNeighborY="-4416"/>
      <dgm:spPr>
        <a:prstGeom prst="round2SameRect">
          <a:avLst/>
        </a:prstGeom>
      </dgm:spPr>
      <dgm:t>
        <a:bodyPr/>
        <a:lstStyle/>
        <a:p>
          <a:endParaRPr lang="ru-RU"/>
        </a:p>
      </dgm:t>
    </dgm:pt>
  </dgm:ptLst>
  <dgm:cxnLst>
    <dgm:cxn modelId="{8BE4C950-F5CD-489D-89D2-6D85CC340087}" srcId="{7CFCDEBB-98FD-473C-894B-DF077F95CF04}" destId="{1DC9FAB8-9E8F-4469-B435-2882C5599F2B}" srcOrd="3" destOrd="0" parTransId="{40FC551B-A43D-4175-ABD4-473D3352D538}" sibTransId="{C6BFFCEA-D613-448D-A641-4C9938EC93B6}"/>
    <dgm:cxn modelId="{BC7A0E70-678F-49CA-B32D-79D541C423C1}" srcId="{7CFCDEBB-98FD-473C-894B-DF077F95CF04}" destId="{AA0AF2D8-A6A9-46BD-AA27-BA5A1B7CDE77}" srcOrd="1" destOrd="0" parTransId="{BB90FE7D-D02F-4A95-AC1C-CAE4F4CB935C}" sibTransId="{B70F2E6D-24F0-42CD-9AAD-1C35B9DD9EB8}"/>
    <dgm:cxn modelId="{78F94F3F-5388-475B-9C1A-102F5AFA501F}" type="presOf" srcId="{682806F0-936C-42D2-B56C-29A0FBB7463D}" destId="{EAAA0C16-8205-4FFE-8874-0705C394C8E7}" srcOrd="0" destOrd="0" presId="urn:microsoft.com/office/officeart/2005/8/layout/radial3"/>
    <dgm:cxn modelId="{CF209B54-4ADB-4D86-A3D4-4B637CC4E915}" srcId="{7CFCDEBB-98FD-473C-894B-DF077F95CF04}" destId="{F94A8E05-F94D-48C9-98AA-EC4501618C12}" srcOrd="2" destOrd="0" parTransId="{76C33D1E-AE8A-407E-B0BB-889D3BDB6658}" sibTransId="{BE57BF72-8212-45AF-A7BB-49113AB31251}"/>
    <dgm:cxn modelId="{BD2D6625-747E-42DE-84B2-43680245A7C3}" type="presOf" srcId="{7CFCDEBB-98FD-473C-894B-DF077F95CF04}" destId="{9A1E43C9-09F4-4FFF-8A46-771B3EFE56CA}" srcOrd="0" destOrd="0" presId="urn:microsoft.com/office/officeart/2005/8/layout/radial3"/>
    <dgm:cxn modelId="{14B7A098-D9B9-4A02-859A-91ACC217C50B}" srcId="{7CFCDEBB-98FD-473C-894B-DF077F95CF04}" destId="{682806F0-936C-42D2-B56C-29A0FBB7463D}" srcOrd="0" destOrd="0" parTransId="{009C6BA4-BA96-4B6B-88CE-5F83E752418E}" sibTransId="{AAC7A782-A17E-4A2F-9BBB-3E0FBD28E143}"/>
    <dgm:cxn modelId="{663426E7-90D9-4101-A7C2-0F155F2DDC67}" type="presParOf" srcId="{9A1E43C9-09F4-4FFF-8A46-771B3EFE56CA}" destId="{C20AB4B5-EBC6-423C-A8BB-5903C34B25A4}" srcOrd="0" destOrd="0" presId="urn:microsoft.com/office/officeart/2005/8/layout/radial3"/>
    <dgm:cxn modelId="{B8B73BD8-E561-471C-8A22-83739D43BB85}" type="presParOf" srcId="{C20AB4B5-EBC6-423C-A8BB-5903C34B25A4}" destId="{EAAA0C16-8205-4FFE-8874-0705C394C8E7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A5BBA0C-D45D-4792-A35E-2C5D776B0FB2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0D48C59-8391-4A45-A887-18707A54DC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DE05F-5AD1-4322-B326-A6254120F4FC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DE093-D094-4BA8-BFB8-93B8E3CBA1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1FD19-2692-47B1-966C-DDD5B5FB2C57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37FAB-DFEA-45D2-998A-8DB617D79F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6D58B-B767-42A4-BBFC-BDF9A6111B19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3C5CC-268A-47B8-9637-209D8EE674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FC91D-B448-41D3-91AA-388F6F95B3D5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6D10A-9101-4E46-BDC0-8031A9EE84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BD550-88D9-4AC6-912F-AEE808F80E0C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9C8C1-691E-4964-A799-0A390B7308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4D9DB-048B-4302-A260-FCFA9EF5ED41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AE9BF-5307-461D-BBE6-6A91536428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4AD7A-9EE3-4BB6-B474-19724CB8A939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A327E-9F13-4539-8530-E1075E9A9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B86C8-9C62-4D7C-90D1-0D8935601EE9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D69FD-A3B8-4733-8FE6-13F4B1DBE5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4F3BE-4BD1-41C5-96EC-CFE4694A94E0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33516-E0EE-4456-8A86-1FD8F814F7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BA62-B9CB-4006-9456-4D20B5E67B96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47C4C-2D85-424C-8788-1DADF0896D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FAE0F-3D22-44D3-9249-173B29E77342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5E06A-F957-42AD-819C-4F65CC762D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4D3E3C-D28A-4C00-B3A1-730DF09380C0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FC0800D-B6DB-48E5-A5CE-2393B1D27D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bianca-lux.ru/melirovanie-shatush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6.jpeg"/><Relationship Id="rId2" Type="http://schemas.openxmlformats.org/officeDocument/2006/relationships/hyperlink" Target="http://bianca-lux.ru/images/stories/melirovanie/melirovanie/melirovanie-volos-055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ianca-lux.ru/images/stories/melirovanie/melirovanie/melirovanie-volos-054.jpg" TargetMode="External"/><Relationship Id="rId5" Type="http://schemas.openxmlformats.org/officeDocument/2006/relationships/image" Target="../media/image45.jpeg"/><Relationship Id="rId4" Type="http://schemas.openxmlformats.org/officeDocument/2006/relationships/hyperlink" Target="http://bianca-lux.ru/images/stories/melirovanie/melirovanie/melirovanie-volos-053.jp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49.jpeg"/><Relationship Id="rId2" Type="http://schemas.openxmlformats.org/officeDocument/2006/relationships/hyperlink" Target="http://bianca-lux.ru/images/stories/melirovanie/melirovanie/melirovanie-volos-056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ianca-lux.ru/images/stories/melirovanie/melirovanie/melirovanie-volos-058.jpg" TargetMode="External"/><Relationship Id="rId5" Type="http://schemas.openxmlformats.org/officeDocument/2006/relationships/image" Target="../media/image48.jpeg"/><Relationship Id="rId4" Type="http://schemas.openxmlformats.org/officeDocument/2006/relationships/hyperlink" Target="http://bianca-lux.ru/images/stories/melirovanie/melirovanie/melirovanie-volos-057.jpg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2.jpeg"/><Relationship Id="rId2" Type="http://schemas.openxmlformats.org/officeDocument/2006/relationships/hyperlink" Target="http://bianca-lux.ru/images/stories/melirovanie/melirovanie/melirovanie-volos-059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ianca-lux.ru/images/stories/melirovanie/melirovanie/melirovanie-volos-061.jpg" TargetMode="External"/><Relationship Id="rId5" Type="http://schemas.openxmlformats.org/officeDocument/2006/relationships/image" Target="../media/image51.jpeg"/><Relationship Id="rId4" Type="http://schemas.openxmlformats.org/officeDocument/2006/relationships/hyperlink" Target="http://bianca-lux.ru/images/stories/melirovanie/melirovanie/melirovanie-volos-060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bianca-lux.ru/images/stories/melirovanie/melirovanie/melirovanie-volos-069.jpg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hyperlink" Target="http://bianca-lux.ru/images/stories/melirovanie/melirovanie/melirovanie-volos-070.jpg" TargetMode="External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bianca-lux.ru/images/stories/melirovanie/melirovanie/melirovanie-volos-065.jpg" TargetMode="External"/><Relationship Id="rId13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58.jpeg"/><Relationship Id="rId12" Type="http://schemas.openxmlformats.org/officeDocument/2006/relationships/hyperlink" Target="http://bianca-lux.ru/images/stories/melirovanie/melirovanie/melirovanie-volos-067.jpg" TargetMode="External"/><Relationship Id="rId2" Type="http://schemas.openxmlformats.org/officeDocument/2006/relationships/hyperlink" Target="http://bianca-lux.ru/images/stories/melirovanie/melirovanie/melirovanie-volos-06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ianca-lux.ru/images/stories/melirovanie/melirovanie/melirovanie-volos-063.jpg" TargetMode="External"/><Relationship Id="rId11" Type="http://schemas.openxmlformats.org/officeDocument/2006/relationships/image" Target="../media/image60.jpeg"/><Relationship Id="rId5" Type="http://schemas.openxmlformats.org/officeDocument/2006/relationships/image" Target="../media/image57.jpeg"/><Relationship Id="rId10" Type="http://schemas.openxmlformats.org/officeDocument/2006/relationships/hyperlink" Target="http://bianca-lux.ru/images/stories/melirovanie/melirovanie/melirovanie-volos-066.jpg" TargetMode="External"/><Relationship Id="rId4" Type="http://schemas.openxmlformats.org/officeDocument/2006/relationships/hyperlink" Target="http://bianca-lux.ru/images/stories/melirovanie/melirovanie/melirovanie-volos-062.jpg" TargetMode="External"/><Relationship Id="rId9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bianca-lux.ru/professionalnoe-okrashivanie-brond-brondirovanie-volos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2.jpeg"/><Relationship Id="rId7" Type="http://schemas.openxmlformats.org/officeDocument/2006/relationships/hyperlink" Target="http://bianca-lux.ru/images/stories/melirovanie/melirovanie/melirovanie-volos-022.jp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://bianca-lux.ru/images/stories/melirovanie/melirovanie/melirovanie-volos-020.jpg" TargetMode="External"/><Relationship Id="rId10" Type="http://schemas.openxmlformats.org/officeDocument/2006/relationships/image" Target="../media/image16.jpeg"/><Relationship Id="rId4" Type="http://schemas.openxmlformats.org/officeDocument/2006/relationships/image" Target="../media/image13.jpeg"/><Relationship Id="rId9" Type="http://schemas.openxmlformats.org/officeDocument/2006/relationships/hyperlink" Target="http://bianca-lux.ru/images/stories/melirovanie/melirovanie/melirovanie-volos-021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750" y="260350"/>
            <a:ext cx="7993063" cy="3268663"/>
          </a:xfrm>
        </p:spPr>
        <p:txBody>
          <a:bodyPr>
            <a:normAutofit/>
          </a:bodyPr>
          <a:lstStyle/>
          <a:p>
            <a:r>
              <a:rPr lang="ru-RU" b="1" i="1" smtClean="0">
                <a:solidFill>
                  <a:srgbClr val="F2D7E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Модные виды и техники мелирования волос </a:t>
            </a:r>
            <a:r>
              <a:rPr lang="ru-RU" b="1" smtClean="0">
                <a:solidFill>
                  <a:srgbClr val="F2D7E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b="1" smtClean="0">
                <a:solidFill>
                  <a:srgbClr val="F2D7E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b="1" smtClean="0">
              <a:solidFill>
                <a:srgbClr val="F2D7E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8175" y="274638"/>
            <a:ext cx="6119813" cy="5619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Щадящее</a:t>
            </a:r>
            <a:r>
              <a:rPr lang="ru-RU" sz="2400" b="1" dirty="0" smtClean="0"/>
              <a:t> мелирование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4" name="Овал 3"/>
          <p:cNvSpPr/>
          <p:nvPr/>
        </p:nvSpPr>
        <p:spPr>
          <a:xfrm>
            <a:off x="539750" y="1125538"/>
            <a:ext cx="8280400" cy="5732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Щадящее мелирование отличается тем, что пряди осветляются не сильно - всего на 2-3 тона.</a:t>
            </a:r>
            <a:endParaRPr lang="ru-RU" sz="16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Такое мелирование делается, если волосы повреждены или очень тонкие и слабые по своей структуре, а также, когда нет необходимости добиваться максимально светлых оттенков прядей.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Щадящее мелирование, как правило, выполняется с помощью </a:t>
            </a:r>
            <a:r>
              <a:rPr lang="ru-RU" sz="1600" dirty="0" err="1"/>
              <a:t>безаммиачных</a:t>
            </a:r>
            <a:r>
              <a:rPr lang="ru-RU" sz="1600" dirty="0"/>
              <a:t> красителей с большим содержанием увлажняющих и обволакивающих волос компонентов, например воска.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Для шатенок можно порекомендовать обратить свое внимание на наиболее популярные в сезоне 2012 года оттенки: золота, темной охры или пшеницы.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Брюнеткам можно порекомендовать обратить внимание на часто используемые коричневые, медные, коньячные и кофейные оттенки.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melirovanie-volos-0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0"/>
            <a:ext cx="2593829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melirovanie-volos-0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0"/>
            <a:ext cx="2699792" cy="3414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melirovanie-volos-0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3284984"/>
            <a:ext cx="2484088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melirovanie-volos-0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3356992"/>
            <a:ext cx="2376264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melirovanie-volos-03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51712" y="548680"/>
            <a:ext cx="2592288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melirovanie-volos-03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68144" y="2852936"/>
            <a:ext cx="2670043" cy="400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274638"/>
            <a:ext cx="8147050" cy="6334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Французское мелирование - бережное осветление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850" y="908050"/>
            <a:ext cx="4211638" cy="5949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Это еще одна разновидность щадящего мелирования, очень актуального в сезоне 2013, рекомендованного для русоволосых и светлых шатенок.</a:t>
            </a:r>
            <a:endParaRPr lang="ru-RU" sz="16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Французское мелирование делается без первоначального применения осветляющих средств, пряди осветляются сразу при помощи специальной осветляющей краски.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Французский косметический гигант </a:t>
            </a:r>
            <a:r>
              <a:rPr lang="ru-RU" sz="1600" dirty="0" err="1"/>
              <a:t>L'Oreal</a:t>
            </a:r>
            <a:r>
              <a:rPr lang="ru-RU" sz="1600" dirty="0"/>
              <a:t> одним из первых разработал краску, которая при нанесении на волосы позволяет им осветлится на 4 тона, отсюда пошло и название - «французское мелирование».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При </a:t>
            </a:r>
            <a:r>
              <a:rPr lang="ru-RU" sz="1600" b="1" dirty="0"/>
              <a:t>французском </a:t>
            </a:r>
            <a:r>
              <a:rPr lang="ru-RU" sz="1600" b="1" dirty="0" err="1"/>
              <a:t>мелировании</a:t>
            </a:r>
            <a:r>
              <a:rPr lang="ru-RU" sz="1600" dirty="0"/>
              <a:t> мастера могут сочетать несколько цветовых оттенков сразу: от желтовато-золотистой до молочно-белой и бежевой палитры.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72000" y="1052513"/>
            <a:ext cx="4321175" cy="5805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Красители, используемые для подобного </a:t>
            </a:r>
            <a:r>
              <a:rPr lang="ru-RU" sz="1600" b="1" dirty="0"/>
              <a:t>бережного мелирования</a:t>
            </a:r>
            <a:r>
              <a:rPr lang="ru-RU" sz="1600" dirty="0"/>
              <a:t>, благодаря своему составу, не разрушают структуру волос, а, наоборот, питают волосы и придают им блеск.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Этот метод мелирования зрительно придаст волосам объем и создаст красивую игру бликов, но, нужно учитывать тот факт, что на темных волосах, с целью создания светлых прядей, данный вид мелирования не используется, так как результат практически не будет заметен.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Зато на русых и светло-коричневых волосах оттенки получаются необыкновенно красивыми с использованием для мелирования золотисто-бежевой, светло-русой и орехово-пшеничной палитры цветов.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elirovanie-volos-0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0"/>
            <a:ext cx="3528392" cy="38444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melirovanie-volos-0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0"/>
            <a:ext cx="462397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melirovanie-volos-0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3016536"/>
            <a:ext cx="3960440" cy="38414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8218487" cy="9937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Мелирование </a:t>
            </a:r>
            <a:r>
              <a:rPr lang="ru-RU" sz="2700" b="1" dirty="0" err="1" smtClean="0"/>
              <a:t>Балаяж</a:t>
            </a:r>
            <a:r>
              <a:rPr lang="ru-RU" sz="2700" b="1" dirty="0" smtClean="0"/>
              <a:t> (другие названия – </a:t>
            </a:r>
            <a:r>
              <a:rPr lang="ru-RU" sz="2700" b="1" dirty="0" err="1" smtClean="0"/>
              <a:t>Деграде</a:t>
            </a:r>
            <a:r>
              <a:rPr lang="ru-RU" sz="2700" b="1" dirty="0" smtClean="0"/>
              <a:t>, </a:t>
            </a:r>
            <a:r>
              <a:rPr lang="ru-RU" sz="2700" b="1" dirty="0" err="1" smtClean="0"/>
              <a:t>Балияж</a:t>
            </a:r>
            <a:r>
              <a:rPr lang="ru-RU" sz="2700" b="1" dirty="0" smtClean="0"/>
              <a:t>, «</a:t>
            </a:r>
            <a:r>
              <a:rPr lang="ru-RU" sz="2700" b="1" dirty="0" err="1" smtClean="0"/>
              <a:t>Ombre</a:t>
            </a:r>
            <a:r>
              <a:rPr lang="ru-RU" sz="2700" b="1" dirty="0" smtClean="0"/>
              <a:t> </a:t>
            </a:r>
            <a:r>
              <a:rPr lang="ru-RU" sz="2700" b="1" dirty="0" err="1" smtClean="0"/>
              <a:t>Hair</a:t>
            </a:r>
            <a:r>
              <a:rPr lang="ru-RU" sz="2700" b="1" dirty="0" smtClean="0"/>
              <a:t> </a:t>
            </a:r>
            <a:r>
              <a:rPr lang="ru-RU" sz="2700" b="1" dirty="0" err="1" smtClean="0"/>
              <a:t>Color</a:t>
            </a:r>
            <a:r>
              <a:rPr lang="ru-RU" sz="2700" b="1" dirty="0" smtClean="0"/>
              <a:t>»...)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0" y="1341438"/>
            <a:ext cx="5940425" cy="551656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Технология мелирования </a:t>
            </a:r>
            <a:r>
              <a:rPr lang="ru-RU" sz="1600" b="1" dirty="0" err="1"/>
              <a:t>Балаяж</a:t>
            </a:r>
            <a:r>
              <a:rPr lang="ru-RU" sz="1600" b="1" dirty="0"/>
              <a:t> - окрашивание концов волос, остается актуальной на протяжении многих последних лет, и каждый год возвращается в обновленных модных вариациях.</a:t>
            </a:r>
            <a:endParaRPr lang="ru-RU" sz="16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Окрашивание </a:t>
            </a:r>
            <a:r>
              <a:rPr lang="ru-RU" sz="1600" dirty="0" err="1"/>
              <a:t>Балаяж</a:t>
            </a:r>
            <a:r>
              <a:rPr lang="ru-RU" sz="1600" dirty="0"/>
              <a:t> применяется для придания модного акцента прическе и подчеркивания силуэта стрижки. Эффект окрашивания необыкновенно интересно смотрятся как на коротких стрижках, так и на длинных волосах.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Допускается различная цветовая гамма мелирования </a:t>
            </a:r>
            <a:r>
              <a:rPr lang="ru-RU" sz="1600" b="1" dirty="0" err="1"/>
              <a:t>Балаяж</a:t>
            </a:r>
            <a:r>
              <a:rPr lang="ru-RU" sz="1600" b="1" dirty="0"/>
              <a:t>, но наиболее популярными в этом сезоне остаются максимально натуральные оттенки, например</a:t>
            </a:r>
            <a:r>
              <a:rPr lang="ru-RU" sz="1600" dirty="0"/>
              <a:t>, шоколадные, медные, кофейные, русые, бежевые, ореховые, медовые и пшеничные, из которых можно создавать изысканные «цветовые пары».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Для стильных молодых девушек предлагаются различные варианты </a:t>
            </a:r>
            <a:r>
              <a:rPr lang="ru-RU" sz="1600" dirty="0" err="1"/>
              <a:t>Балаяж</a:t>
            </a:r>
            <a:r>
              <a:rPr lang="ru-RU" sz="1600" dirty="0"/>
              <a:t> в ярких цветах.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Также в этом сезоне очень актуально мелирование </a:t>
            </a:r>
            <a:r>
              <a:rPr lang="ru-RU" sz="1600" b="1" dirty="0" err="1"/>
              <a:t>Балаяж</a:t>
            </a:r>
            <a:r>
              <a:rPr lang="ru-RU" sz="1600" b="1" dirty="0"/>
              <a:t> с модным эффектом «отросшего брондирования волос» или с эффектом «языков пламени» на концах волос</a:t>
            </a:r>
            <a:r>
              <a:rPr lang="ru-RU" sz="1600" dirty="0"/>
              <a:t>.</a:t>
            </a:r>
            <a:endParaRPr lang="ru-RU" sz="1600" dirty="0"/>
          </a:p>
        </p:txBody>
      </p:sp>
      <p:pic>
        <p:nvPicPr>
          <p:cNvPr id="8" name="Рисунок 7" descr="melirovanie-volos-0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4590" y="1340768"/>
            <a:ext cx="3211554" cy="5517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elirovanie-volos-0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91298" y="6350"/>
            <a:ext cx="484704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melirovanie-volos-0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700808"/>
            <a:ext cx="3397839" cy="4869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150" y="188913"/>
            <a:ext cx="5689600" cy="8366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Мелирование ШАТУШ</a:t>
            </a:r>
            <a:br>
              <a:rPr lang="ru-RU" sz="2700" b="1" dirty="0" smtClean="0"/>
            </a:br>
            <a:endParaRPr lang="ru-RU" sz="2700" dirty="0"/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323850" y="1557338"/>
            <a:ext cx="8496300" cy="489585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b="1">
                <a:solidFill>
                  <a:srgbClr val="FFFFFF"/>
                </a:solidFill>
                <a:cs typeface="Arial" charset="0"/>
              </a:rPr>
              <a:t>Мелирование Шатуш – одна из разновидностей щадящего осветления волос</a:t>
            </a:r>
            <a:r>
              <a:rPr lang="ru-RU">
                <a:solidFill>
                  <a:srgbClr val="FFFFFF"/>
                </a:solidFill>
                <a:cs typeface="Arial" charset="0"/>
              </a:rPr>
              <a:t>, по-прежнему остается на пике популярности в сезоне. Затемненные корни и хаотично расположенные, осветленные пряди создают эффект натурально выгоревших на солнце волос, а также придают волосам «глубину» и дополнительный объем.</a:t>
            </a:r>
          </a:p>
          <a:p>
            <a:r>
              <a:rPr lang="ru-RU">
                <a:solidFill>
                  <a:srgbClr val="FFFFFF"/>
                </a:solidFill>
                <a:cs typeface="Arial" charset="0"/>
              </a:rPr>
              <a:t>Главная задача окрашивания Шатуш - создание плавной, максимально натуральной растушевки цвета по всей длине волос с углублением цвета в прикорневой зоне. Этого можно добиться при помощи различных технологий нанесения краски, например, при помощи начеса или техники «растяжки цвета» с использованием специальной расчески и др. Фольга при окрашивании Шатуш практически не используется.</a:t>
            </a:r>
          </a:p>
          <a:p>
            <a:r>
              <a:rPr lang="ru-RU">
                <a:solidFill>
                  <a:srgbClr val="FFFFFF"/>
                </a:solidFill>
                <a:cs typeface="Arial" charset="0"/>
              </a:rPr>
              <a:t>Основное преимущество техники Шатуш заключается в том, что цветовые переходы получаются очень плавными и «акварельно - размытыми», а граница между отрастающими корнями и осветленной частью волос - максимально естественной, что позволяет делать перерыв между окрашиваниями не менее 3-х месяцев.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melirovanie-volos-0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131840" cy="3645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melirovanie-volos-0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0"/>
            <a:ext cx="4860032" cy="64104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melirovanie-volos-0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2798168"/>
            <a:ext cx="3188890" cy="40598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2588" cy="5619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Частичное мелирование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16238" y="1268413"/>
            <a:ext cx="3671887" cy="5302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Волосы </a:t>
            </a:r>
            <a:r>
              <a:rPr lang="ru-RU" dirty="0" err="1"/>
              <a:t>мелируются</a:t>
            </a:r>
            <a:r>
              <a:rPr lang="ru-RU" dirty="0"/>
              <a:t> частично, например, только в передней части прически (у лица), что придает особую свежесть и яркость образу.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Нижний слой волос не затрагивается </a:t>
            </a:r>
            <a:r>
              <a:rPr lang="ru-RU" dirty="0" err="1"/>
              <a:t>мелированием</a:t>
            </a:r>
            <a:r>
              <a:rPr lang="ru-RU" dirty="0"/>
              <a:t>, что обеспечивает приятный контраст светлых прядей и темных волос.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Данный вариант - идеальное мелирование для темноволосых, когда хочется слегка оживить прическу без радикальной смены имиджа.</a:t>
            </a:r>
            <a:endParaRPr lang="ru-RU" dirty="0"/>
          </a:p>
        </p:txBody>
      </p:sp>
      <p:pic>
        <p:nvPicPr>
          <p:cNvPr id="5" name="Рисунок 4" descr="melirovanie-volos-0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52736"/>
            <a:ext cx="2915815" cy="45556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melirovanie-volos-0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2825552"/>
            <a:ext cx="208686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melirovanie-volos-0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548680"/>
            <a:ext cx="1834086" cy="2262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260350"/>
            <a:ext cx="6769100" cy="4905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Контрастное мелирование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Рисунок 3" descr="melirovanie-volos-04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456113"/>
            <a:ext cx="2087562" cy="240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melirovanie-volos-04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2852738"/>
            <a:ext cx="2376487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melirovanie-volos-047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62000"/>
            <a:ext cx="2555875" cy="365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43213" y="765175"/>
            <a:ext cx="6013450" cy="201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Этот способ окрашивания волос позволяет прическе выглядеть объемно при помощи контраста цветов и набора прядей разной ширины.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Для окрашивания прядей выбирают, как правило, одну, а иногда две, близких по тону краски.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Лучше всего данный вид мелирования смотрится на темных и темно-русых волосах любой длины.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92725" y="3716338"/>
            <a:ext cx="3455988" cy="2160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Блондинкам такое мелирование мы не рекомендуем, так как контрастные пряди на светлом фоне будут выглядеть довольно грубо и неряшливо.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0"/>
            <a:ext cx="8532813" cy="6092825"/>
          </a:xfrm>
        </p:spPr>
        <p:txBody>
          <a:bodyPr/>
          <a:lstStyle/>
          <a:p>
            <a:r>
              <a:rPr lang="ru-RU" sz="2800" b="1" smtClean="0"/>
              <a:t>Мелирование волос</a:t>
            </a:r>
            <a:r>
              <a:rPr lang="ru-RU" sz="2800" smtClean="0"/>
              <a:t> - это окрашивание волос отдельными прядями. Процесс мелирования заключается в смешивании натурального цвета волос и цвета, в который планируется окрасить пряди.</a:t>
            </a:r>
          </a:p>
          <a:p>
            <a:r>
              <a:rPr lang="ru-RU" sz="2800" smtClean="0"/>
              <a:t>Конечный результат напрямую зависит от трех важных компонентов, которые нужно учитывать - это цвет волос перед окрашиванием, цвет для прядей и технологию набора прядей.</a:t>
            </a:r>
          </a:p>
          <a:p>
            <a:r>
              <a:rPr lang="ru-RU" sz="2800" smtClean="0"/>
              <a:t>Мелирование придает волосам зрительный объём и подчёркивает глубину цвета. Искусно выполненное мастером мелирование волос способно придать вашему облику совершенно новое значение, шарм и изысканность.</a:t>
            </a:r>
          </a:p>
          <a:p>
            <a:pPr algn="just">
              <a:buFont typeface="Arial" charset="0"/>
              <a:buNone/>
            </a:pPr>
            <a:endParaRPr lang="ru-RU" sz="1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260350"/>
            <a:ext cx="7427912" cy="635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Калифорнийское мелирование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388" y="2060575"/>
            <a:ext cx="4176712" cy="3384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>
                <a:solidFill>
                  <a:srgbClr val="FFFFFF"/>
                </a:solidFill>
                <a:cs typeface="Arial" charset="0"/>
              </a:rPr>
              <a:t>При помощи техники калифорнийского мелирования можно добиться такого эффекта, что волосы останутся темными у корней с осветленными в разные тона вертикальными прядями. </a:t>
            </a:r>
            <a:r>
              <a:rPr lang="ru-RU" sz="1600" b="1">
                <a:solidFill>
                  <a:srgbClr val="FFFFFF"/>
                </a:solidFill>
                <a:cs typeface="Arial" charset="0"/>
              </a:rPr>
              <a:t>Такой вид окрашивания обещает быть очень актуальным в сезоне.</a:t>
            </a:r>
            <a:endParaRPr lang="ru-RU" sz="1600">
              <a:solidFill>
                <a:srgbClr val="FFFFFF"/>
              </a:solidFill>
              <a:cs typeface="Arial" charset="0"/>
            </a:endParaRPr>
          </a:p>
          <a:p>
            <a:r>
              <a:rPr lang="ru-RU" sz="1600">
                <a:solidFill>
                  <a:srgbClr val="FFFFFF"/>
                </a:solidFill>
                <a:cs typeface="Arial" charset="0"/>
              </a:rPr>
              <a:t>Калифорнийское мелирование по сути является одной из разновидностей мелирования Шатуш - это щадящее мелирование по особой технологии, при котором, в большинстве случаев, не используется фольга.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9950" y="1385888"/>
            <a:ext cx="4464050" cy="5472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Основная отличительная черта Калифорнийского мелирования, по сравнению с традиционным</a:t>
            </a:r>
            <a:r>
              <a:rPr lang="en-US" sz="1600" dirty="0"/>
              <a:t> </a:t>
            </a:r>
            <a:r>
              <a:rPr lang="ru-RU" sz="1600" dirty="0">
                <a:solidFill>
                  <a:schemeClr val="tx1"/>
                </a:solidFill>
                <a:hlinkClick r:id="rId2"/>
              </a:rPr>
              <a:t>окрашиванием </a:t>
            </a:r>
            <a:r>
              <a:rPr lang="ru-RU" sz="1600" dirty="0" err="1">
                <a:solidFill>
                  <a:schemeClr val="tx1"/>
                </a:solidFill>
                <a:hlinkClick r:id="rId2"/>
              </a:rPr>
              <a:t>Шатуш</a:t>
            </a:r>
            <a:r>
              <a:rPr lang="ru-RU" sz="1600" dirty="0"/>
              <a:t>, заключается в том, что для окрашивания прядей используются более насыщенные оттенки, либо сочетания сразу нескольких цветов из светлой палитры. </a:t>
            </a:r>
            <a:r>
              <a:rPr lang="ru-RU" sz="1600" b="1" dirty="0"/>
              <a:t>Помимо традиционных белых, пепельных и пшеничных оттенков, в данном случае используют также цветные пряди кофейных, коньячных, ореховых, бежевых и медовых оттенков.</a:t>
            </a:r>
            <a:r>
              <a:rPr lang="ru-RU" sz="1600" dirty="0"/>
              <a:t> Создается «дорогой» эффект солнечного сверкания прядей.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Используя технику Калифорнийского мелирования, можно выполнять некоторые виды брондирования волос и отдельные варианты модного в этом сезоне </a:t>
            </a:r>
            <a:r>
              <a:rPr lang="ru-RU" sz="1600" dirty="0" err="1"/>
              <a:t>колорирования</a:t>
            </a:r>
            <a:r>
              <a:rPr lang="ru-RU" sz="1600" dirty="0"/>
              <a:t> </a:t>
            </a:r>
            <a:r>
              <a:rPr lang="ru-RU" sz="1600" dirty="0" err="1"/>
              <a:t>Ombre</a:t>
            </a:r>
            <a:r>
              <a:rPr lang="ru-RU" sz="1600" dirty="0"/>
              <a:t> </a:t>
            </a:r>
            <a:r>
              <a:rPr lang="ru-RU" sz="1600" dirty="0" err="1"/>
              <a:t>Hair</a:t>
            </a:r>
            <a:r>
              <a:rPr lang="ru-RU" sz="1600" dirty="0"/>
              <a:t> </a:t>
            </a:r>
            <a:r>
              <a:rPr lang="ru-RU" sz="1600" dirty="0" err="1"/>
              <a:t>Color</a:t>
            </a:r>
            <a:r>
              <a:rPr lang="ru-RU" sz="1600" dirty="0"/>
              <a:t>. Преимущество подобного окрашивания также в том, что оно не требует частого подкрашивания корней.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elirovanie-volos-0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987824" cy="46693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melirovanie-volos-0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1772816"/>
            <a:ext cx="3456383" cy="50851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melirovanie-volos-0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90023" y="260648"/>
            <a:ext cx="3253977" cy="447741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74638"/>
            <a:ext cx="7859712" cy="6334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ru-RU" sz="2400" b="1" dirty="0" smtClean="0"/>
              <a:t>Американское </a:t>
            </a:r>
            <a:r>
              <a:rPr lang="ru-RU" sz="2400" b="1" dirty="0" err="1" smtClean="0"/>
              <a:t>мелирование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1052513"/>
            <a:ext cx="9144000" cy="28813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Суть американского </a:t>
            </a:r>
            <a:r>
              <a:rPr lang="ru-RU" sz="1600" b="1" dirty="0" err="1"/>
              <a:t>мелирования</a:t>
            </a:r>
            <a:r>
              <a:rPr lang="ru-RU" sz="1600" b="1" dirty="0"/>
              <a:t> заключается в создании бликов в волосах, что придает им живой и естественный вид и зрительно увеличивает объем волос.</a:t>
            </a:r>
            <a:endParaRPr lang="ru-RU" sz="16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Это достигается с помощью использования от 2 до 4 оттенков краски.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Исторически сложилось, что первоначально «американским </a:t>
            </a:r>
            <a:r>
              <a:rPr lang="ru-RU" sz="1600" dirty="0" err="1"/>
              <a:t>мелированием</a:t>
            </a:r>
            <a:r>
              <a:rPr lang="ru-RU" sz="1600" dirty="0"/>
              <a:t>» называли </a:t>
            </a:r>
            <a:r>
              <a:rPr lang="ru-RU" sz="1600" dirty="0" err="1"/>
              <a:t>мелирование</a:t>
            </a:r>
            <a:r>
              <a:rPr lang="ru-RU" sz="1600" dirty="0"/>
              <a:t> в красных тонах, где основными цветами были различные оттенки красного и рыжего.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Данная технология подходит исключительно брюнеткам и шатенкам.</a:t>
            </a:r>
            <a:endParaRPr lang="ru-RU" sz="1600" dirty="0"/>
          </a:p>
        </p:txBody>
      </p:sp>
      <p:pic>
        <p:nvPicPr>
          <p:cNvPr id="6" name="Рисунок 5" descr="melirovanie-volos-055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44900"/>
            <a:ext cx="309562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melirovanie-volos-053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7763" y="3644900"/>
            <a:ext cx="2916237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melirovanie-volos-054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59113" y="3644900"/>
            <a:ext cx="3313112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3689350"/>
            <a:ext cx="9144000" cy="31686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b="1">
                <a:solidFill>
                  <a:srgbClr val="FFFFFF"/>
                </a:solidFill>
                <a:cs typeface="Arial" charset="0"/>
              </a:rPr>
              <a:t>В наши дни технологий американского мелирования существует великое множество.</a:t>
            </a:r>
            <a:r>
              <a:rPr lang="ru-RU">
                <a:solidFill>
                  <a:srgbClr val="FFFFFF"/>
                </a:solidFill>
                <a:cs typeface="Arial" charset="0"/>
              </a:rPr>
              <a:t> Наиболее приемлемым вариантом такого окрашивания в сезоне. является взятый за основу темный цвет волос с разными по ширине и толщине прядями различных цветов, при этом цветов желательно использовать не более четырех. Оттенки красного могут использоваться по желанию.</a:t>
            </a:r>
          </a:p>
          <a:p>
            <a:r>
              <a:rPr lang="ru-RU">
                <a:solidFill>
                  <a:srgbClr val="FFFFFF"/>
                </a:solidFill>
                <a:cs typeface="Arial" charset="0"/>
              </a:rPr>
              <a:t>Если вы хотите получить более естественный цвет волос, необходимо использовать близкие по тону краски.</a:t>
            </a:r>
          </a:p>
          <a:p>
            <a:r>
              <a:rPr lang="ru-RU">
                <a:solidFill>
                  <a:srgbClr val="FFFFFF"/>
                </a:solidFill>
                <a:cs typeface="Arial" charset="0"/>
              </a:rPr>
              <a:t>Если же вы более экстравагантная персона, то тона должны быть контрастными.</a:t>
            </a:r>
          </a:p>
        </p:txBody>
      </p:sp>
      <p:pic>
        <p:nvPicPr>
          <p:cNvPr id="5" name="Рисунок 4" descr="melirovanie-volos-05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419475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melirovanie-volos-057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8038" y="0"/>
            <a:ext cx="2952750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melirovanie-volos-058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35713" y="0"/>
            <a:ext cx="2808287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elirovanie-volos-059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196752"/>
            <a:ext cx="3096344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333375"/>
            <a:ext cx="7777162" cy="633413"/>
          </a:xfrm>
        </p:spPr>
        <p:txBody>
          <a:bodyPr>
            <a:normAutofit/>
          </a:bodyPr>
          <a:lstStyle/>
          <a:p>
            <a:r>
              <a:rPr lang="en-US" sz="2200" b="1" smtClean="0"/>
              <a:t/>
            </a:r>
            <a:br>
              <a:rPr lang="en-US" sz="2200" b="1" smtClean="0"/>
            </a:br>
            <a:r>
              <a:rPr lang="ru-RU" sz="2200" b="1" smtClean="0"/>
              <a:t>Диагональное мелирование</a:t>
            </a:r>
            <a:endParaRPr lang="ru-RU" sz="2200" smtClean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539552" y="1052736"/>
            <a:ext cx="3816424" cy="2880320"/>
          </a:xfrm>
          <a:prstGeom prst="flowChartAlternateProcess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Данная техника окрашивания, модная в сезоне 2013, направлена на подчеркивание выразительности природного цвета волос.</a:t>
            </a:r>
            <a:endParaRPr lang="ru-RU" sz="16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Особенностью техники являются, как правило, не яркие, но контрастные цвета, а сами проборы отделяются не горизонтально, а вертикально.</a:t>
            </a:r>
            <a:endParaRPr lang="ru-RU" sz="1600" dirty="0"/>
          </a:p>
        </p:txBody>
      </p:sp>
      <p:pic>
        <p:nvPicPr>
          <p:cNvPr id="6" name="Рисунок 5" descr="melirovanie-volos-060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3645024"/>
            <a:ext cx="3600400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melirovanie-volos-061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4077072"/>
            <a:ext cx="3539341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188" y="260350"/>
            <a:ext cx="7859712" cy="647700"/>
          </a:xfrm>
        </p:spPr>
        <p:txBody>
          <a:bodyPr>
            <a:normAutofit/>
          </a:bodyPr>
          <a:lstStyle/>
          <a:p>
            <a:r>
              <a:rPr lang="en-US" sz="2400" b="1" smtClean="0"/>
              <a:t/>
            </a:r>
            <a:br>
              <a:rPr lang="en-US" sz="2400" b="1" smtClean="0"/>
            </a:br>
            <a:r>
              <a:rPr lang="ru-RU" sz="2400" b="1" smtClean="0"/>
              <a:t>Модное авангардное мелирование </a:t>
            </a:r>
            <a:r>
              <a:rPr lang="ru-RU" sz="4000" b="1" smtClean="0"/>
              <a:t/>
            </a:r>
            <a:br>
              <a:rPr lang="ru-RU" sz="4000" b="1" smtClean="0"/>
            </a:br>
            <a:endParaRPr lang="ru-RU" sz="4000" smtClean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755650" y="1052513"/>
            <a:ext cx="7345363" cy="280828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Четкого понятия модного авангардного </a:t>
            </a:r>
            <a:r>
              <a:rPr lang="ru-RU" sz="1600" dirty="0" err="1"/>
              <a:t>мелирования</a:t>
            </a:r>
            <a:r>
              <a:rPr lang="ru-RU" sz="1600" dirty="0"/>
              <a:t> не существует, это, скорее всего, что-то из области понятия о вкусе, стиле и </a:t>
            </a:r>
            <a:r>
              <a:rPr lang="ru-RU" sz="1600" dirty="0" err="1"/>
              <a:t>креативного</a:t>
            </a:r>
            <a:r>
              <a:rPr lang="ru-RU" sz="1600" dirty="0"/>
              <a:t> подхода к образу. Мода привязана к конкретному времени, к конкретному сезону и, если речь идет об авангардных </a:t>
            </a:r>
            <a:r>
              <a:rPr lang="ru-RU" sz="1600" dirty="0" err="1"/>
              <a:t>ультра-модных</a:t>
            </a:r>
            <a:r>
              <a:rPr lang="ru-RU" sz="1600" dirty="0"/>
              <a:t> тенденциях, то они меняются очень быстро.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Необычной новинкой данного сезона для экстравагантных девушек и дам можно считать цветное частичное </a:t>
            </a:r>
            <a:r>
              <a:rPr lang="ru-RU" sz="1600" b="1" dirty="0" err="1"/>
              <a:t>мелирование</a:t>
            </a:r>
            <a:r>
              <a:rPr lang="ru-RU" sz="1600" b="1" dirty="0"/>
              <a:t>, а вернее сказать, </a:t>
            </a:r>
            <a:r>
              <a:rPr lang="ru-RU" sz="1600" b="1" dirty="0" err="1"/>
              <a:t>мелирование</a:t>
            </a:r>
            <a:r>
              <a:rPr lang="ru-RU" sz="1600" b="1" dirty="0"/>
              <a:t> нижней или верхней части волос в модные оттенки сезона</a:t>
            </a:r>
            <a:r>
              <a:rPr lang="ru-RU" sz="1600" dirty="0"/>
              <a:t>.</a:t>
            </a:r>
            <a:endParaRPr lang="ru-RU" sz="1600" dirty="0"/>
          </a:p>
        </p:txBody>
      </p:sp>
      <p:pic>
        <p:nvPicPr>
          <p:cNvPr id="8" name="Рисунок 7" descr="melirovanie-volos-06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81075"/>
            <a:ext cx="4284663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melirovanie-volos-069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638" y="836613"/>
            <a:ext cx="3744912" cy="310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melirovanie-volos-070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4300" y="3573463"/>
            <a:ext cx="4392613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melirovanie-volos-064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476250"/>
            <a:ext cx="3024188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melirovanie-volos-062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60350"/>
            <a:ext cx="396081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melirovanie-volos-063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59563" y="549275"/>
            <a:ext cx="228600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melirovanie-volos-065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3860800"/>
            <a:ext cx="2798763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melirovanie-volos-066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700338" y="3789363"/>
            <a:ext cx="3095625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melirovanie-volos-067">
            <a:hlinkClick r:id="rId12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651500" y="3644900"/>
            <a:ext cx="3024188" cy="281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147050" cy="16335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Существует масса различных способов мелирования, каждый их которых отличается своей методикой:</a:t>
            </a:r>
            <a:r>
              <a:rPr lang="ru-RU" sz="6000" dirty="0" smtClean="0"/>
              <a:t/>
            </a:r>
            <a:br>
              <a:rPr lang="ru-RU" sz="60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1628775"/>
            <a:ext cx="8302625" cy="5084763"/>
          </a:xfrm>
        </p:spPr>
        <p:txBody>
          <a:bodyPr rtlCol="0">
            <a:normAutofit fontScale="250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мелирование фольгой- </a:t>
            </a:r>
            <a:r>
              <a:rPr lang="ru-RU" sz="5600" dirty="0" smtClean="0"/>
              <a:t>специалист разделяет пряди, которые должны быть окрашены, наносит на них осветляющий состав и заворачивает в фольгу. Такой способ является наиболее подходящим для длинных волос;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мелирование шапочкой («перышками»)</a:t>
            </a:r>
            <a:r>
              <a:rPr lang="ru-RU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5600" dirty="0" smtClean="0"/>
              <a:t>на голову надевают специальную шапочку с множеством отверстий, через которые вытягиваются отдельные пряди волос, необходимые для окрашивания. Такой способ очень прост в применении, он является наиболее распространенным. Идеально подходит для осветления волос средней длины;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мелирование расческой</a:t>
            </a:r>
            <a:r>
              <a:rPr lang="ru-RU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5600" dirty="0" smtClean="0"/>
              <a:t> волосы покрывают осветляющим составом, затем по их поверхности проводят расческой или щеточкой. Подходит для всех видов волос;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мелирование «от руки»</a:t>
            </a:r>
            <a:r>
              <a:rPr lang="ru-RU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5600" dirty="0" smtClean="0"/>
              <a:t>специалист руками наносит на волосы осветляющий состав. Мелирование таким способом может осуществляться путем проведения таких процедур, как:</a:t>
            </a:r>
          </a:p>
          <a:p>
            <a:pPr lvl="1" algn="just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«глазирование» (осветление волос)</a:t>
            </a:r>
            <a:r>
              <a:rPr lang="ru-RU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5600" dirty="0" smtClean="0"/>
              <a:t>предназначается для коротких волос. На волосы наносится фиксирующий мусс для укладки, затем их сушат, опустив при этом голову вниз. Окрашивающий состав распределяется по кончикам волос с помощью пальцев руки. Выдерживается определенная пауза (в зависимости от типа волос), затем процедура нанесения краски повторяется три-четыре раза.</a:t>
            </a:r>
          </a:p>
          <a:p>
            <a:pPr lvl="1" algn="just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«иней»</a:t>
            </a:r>
            <a:r>
              <a:rPr lang="ru-RU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5600" dirty="0" smtClean="0"/>
              <a:t>идеально подходит для кудрявых волос, создает оптический объем прически. Волосы слегка намачиваются, а затем подсушиваются головой вниз. Кончиками пальцев красящий состав аккуратно наносится на волосы, не массируя их при этом и не расчесывая.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использованием страйпера- </a:t>
            </a:r>
            <a:r>
              <a:rPr lang="ru-RU" sz="5600" dirty="0" smtClean="0"/>
              <a:t>техника подходит для любой длины волос. Прядки можно осветлить от корней. Мастер-парикмахер отделяет небольшие (5–6 см) пряди и разделяет их на несколько тонких прядок одинаковой толщины. Через одну прядочки укладывает на страйпер, расположенный вплотную к голове зубцами вверх, наносит густой блондоран и убирает страйпер, при этом зубцы страйпера снимают излишки красителя с волос. На первую окрашенную прядь опускает вторую, ее не красят. Третью прядь мелирует. Так, чередуя, мелирует до макушки. Краситель не попадает на неокрашенные волосы. Через некоторое время мастер тщательно моет волосы шампунем и наносит бальзам или кондиционер.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187624" y="1412776"/>
          <a:ext cx="7200800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410" name="Текст 3"/>
          <p:cNvSpPr txBox="1">
            <a:spLocks/>
          </p:cNvSpPr>
          <p:nvPr/>
        </p:nvSpPr>
        <p:spPr bwMode="auto">
          <a:xfrm>
            <a:off x="179388" y="1700213"/>
            <a:ext cx="482441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2600"/>
              <a:t>Традиционное мелирование</a:t>
            </a:r>
          </a:p>
        </p:txBody>
      </p:sp>
      <p:sp>
        <p:nvSpPr>
          <p:cNvPr id="9" name="Текст 3"/>
          <p:cNvSpPr>
            <a:spLocks noGrp="1"/>
          </p:cNvSpPr>
          <p:nvPr>
            <p:ph type="title"/>
          </p:nvPr>
        </p:nvSpPr>
        <p:spPr>
          <a:xfrm>
            <a:off x="539750" y="115888"/>
            <a:ext cx="7993063" cy="1054100"/>
          </a:xfrm>
        </p:spPr>
        <p:txBody>
          <a:bodyPr/>
          <a:lstStyle/>
          <a:p>
            <a:r>
              <a:rPr lang="ru-RU" sz="2000" smtClean="0"/>
              <a:t>	Среди существующих </a:t>
            </a:r>
            <a:r>
              <a:rPr lang="ru-RU" sz="2000" b="1" smtClean="0"/>
              <a:t>техник проведения процедуры мелирования волос </a:t>
            </a:r>
            <a:r>
              <a:rPr lang="ru-RU" sz="2000" smtClean="0"/>
              <a:t>наибольшую популярность завоевали следующие:</a:t>
            </a:r>
          </a:p>
        </p:txBody>
      </p:sp>
      <p:pic>
        <p:nvPicPr>
          <p:cNvPr id="7" name="Рисунок 6" descr="melirovanie-volos-005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67400" y="1196975"/>
            <a:ext cx="3276600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melirovanie-volos-006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43213" y="1268413"/>
            <a:ext cx="3286125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melirovanie-volos-007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1268413"/>
            <a:ext cx="3132138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333375"/>
            <a:ext cx="8301038" cy="935038"/>
          </a:xfrm>
        </p:spPr>
        <p:txBody>
          <a:bodyPr>
            <a:normAutofit/>
          </a:bodyPr>
          <a:lstStyle/>
          <a:p>
            <a:r>
              <a:rPr lang="en-US" sz="2400" b="1" smtClean="0"/>
              <a:t/>
            </a:r>
            <a:br>
              <a:rPr lang="en-US" sz="2400" b="1" smtClean="0"/>
            </a:br>
            <a:r>
              <a:rPr lang="ru-RU" sz="2400" b="1" smtClean="0"/>
              <a:t>Модный тренд сезона - Мелирование "соль и перец"</a:t>
            </a:r>
            <a:r>
              <a:rPr lang="ru-RU" sz="4000" b="1" smtClean="0"/>
              <a:t/>
            </a:r>
            <a:br>
              <a:rPr lang="ru-RU" sz="4000" b="1" smtClean="0"/>
            </a:br>
            <a:endParaRPr lang="ru-RU" sz="4000" smtClean="0"/>
          </a:p>
        </p:txBody>
      </p:sp>
      <p:pic>
        <p:nvPicPr>
          <p:cNvPr id="5" name="Содержимое 4" descr="melirovanie-volos-01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3500438"/>
            <a:ext cx="2287588" cy="3357562"/>
          </a:xfrm>
        </p:spPr>
      </p:pic>
      <p:sp>
        <p:nvSpPr>
          <p:cNvPr id="4" name="Скругленный прямоугольник 3"/>
          <p:cNvSpPr/>
          <p:nvPr/>
        </p:nvSpPr>
        <p:spPr>
          <a:xfrm>
            <a:off x="468313" y="1557338"/>
            <a:ext cx="8207375" cy="1849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Частое мелирование с тонированием пепельных оттенков - то, что нужно для молодых, смелых и безусловно модных личностей.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Мелирование рекомендовано также для стильных взрослых дам, не боящихся выглядеть седыми.</a:t>
            </a:r>
            <a:endParaRPr lang="ru-RU" dirty="0"/>
          </a:p>
        </p:txBody>
      </p:sp>
      <p:pic>
        <p:nvPicPr>
          <p:cNvPr id="6" name="Рисунок 5" descr="melirovanie-volos-01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3492500"/>
            <a:ext cx="2376487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melirovanie-volos-01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3473450"/>
            <a:ext cx="3097213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3" y="260350"/>
            <a:ext cx="7642225" cy="1008063"/>
          </a:xfrm>
        </p:spPr>
        <p:txBody>
          <a:bodyPr/>
          <a:lstStyle/>
          <a:p>
            <a:r>
              <a:rPr lang="ru-RU" sz="2400" b="1" smtClean="0"/>
              <a:t>Бликующее мелирование</a:t>
            </a:r>
            <a:br>
              <a:rPr lang="ru-RU" sz="2400" b="1" smtClean="0"/>
            </a:br>
            <a:endParaRPr lang="ru-RU" sz="240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1125538"/>
            <a:ext cx="9144000" cy="2159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>
                <a:solidFill>
                  <a:srgbClr val="FFFFFF"/>
                </a:solidFill>
                <a:cs typeface="Arial" charset="0"/>
              </a:rPr>
              <a:t>Модный нюанс сезона для натуральных или окрашенных русых или каштаново-коричневых волос - это легкое бликующее мелирование. Модное мелирование только подчеркнет красоту прически.</a:t>
            </a:r>
          </a:p>
          <a:p>
            <a:r>
              <a:rPr lang="ru-RU">
                <a:solidFill>
                  <a:srgbClr val="FFFFFF"/>
                </a:solidFill>
                <a:cs typeface="Arial" charset="0"/>
              </a:rPr>
              <a:t>Для бликующего мелирования подходят различные модные оттенки в натуральной гамме: кофейный, бежевый, ореховый, пшеничный, а также оттенки корицы и какао, сочетания золотой карамели и мускатного ореха и др.</a:t>
            </a:r>
          </a:p>
        </p:txBody>
      </p:sp>
      <p:pic>
        <p:nvPicPr>
          <p:cNvPr id="6" name="Рисунок 5" descr="melirovanie-volos-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446240"/>
            <a:ext cx="2736304" cy="3411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melirovanie-volos-0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3429000"/>
            <a:ext cx="2736304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melirovanie-volos-0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3476671"/>
            <a:ext cx="2880320" cy="3381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539750" y="404813"/>
            <a:ext cx="80645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Брондирование волос (модное Голливудское окрашивание в стиле «BROND») - хит сезона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388" y="1484313"/>
            <a:ext cx="3960812" cy="53736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Ультра-модная в этом сезоне разновидность мелирования - технология брондирования волос (Brown + Blond) позволяет получать «дорогие» натуральные оттенки в окрашивании волос.</a:t>
            </a:r>
            <a:endParaRPr lang="ru-RU" sz="16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Цветовые решения окрашивания Бронд в основном лежат в пределах шоколадно-коричневой, темно-русой, кофейной гаммы с легким налетом блонда. Максимально приближенный к натуральному эффект от применения технологии </a:t>
            </a:r>
            <a:r>
              <a:rPr lang="ru-RU" sz="1600" dirty="0">
                <a:hlinkClick r:id="rId2"/>
              </a:rPr>
              <a:t>брондирования волос</a:t>
            </a:r>
            <a:r>
              <a:rPr lang="ru-RU" sz="1600" dirty="0"/>
              <a:t> не всегда достигается сразу - иногда требуется несколько процедур окрашивания.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148263" y="2133600"/>
            <a:ext cx="3816350" cy="3598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При этом можно использовать одновременно несколько красящих и тонирующих оттенков. Сочетание близких друг к другу тонов позволяет создать эффект объемной копны волос с загадочно бликующими прядями.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Использование при брондировании более насыщенных - медовых, бежевых и жемчужных оттенков имитирует эффект игры солнца и цвета в волосах.</a:t>
            </a:r>
            <a:endParaRPr lang="ru-RU" sz="1600" dirty="0"/>
          </a:p>
        </p:txBody>
      </p:sp>
      <p:sp>
        <p:nvSpPr>
          <p:cNvPr id="13" name="Двойная стрелка влево/вправо 12"/>
          <p:cNvSpPr/>
          <p:nvPr/>
        </p:nvSpPr>
        <p:spPr>
          <a:xfrm>
            <a:off x="4211638" y="3500438"/>
            <a:ext cx="865187" cy="4127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elirovanie-volos-0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555776" cy="34534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melirovanie-volos-0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0"/>
            <a:ext cx="2664296" cy="34753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melirovanie-volos-0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2120" y="0"/>
            <a:ext cx="2969183" cy="34563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melirovanie-volos-020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73016"/>
            <a:ext cx="2555776" cy="32849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melirovanie-volos-022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71800" y="3645024"/>
            <a:ext cx="2664296" cy="32129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melirovanie-volos-021">
            <a:hlinkClick r:id="rId9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52120" y="3645025"/>
            <a:ext cx="2952328" cy="32129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melirovanie-volos-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78842" y="404664"/>
            <a:ext cx="2365158" cy="3153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260350"/>
            <a:ext cx="7561262" cy="6477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b="1" dirty="0" smtClean="0"/>
              <a:t>Обратное мелирование</a:t>
            </a:r>
            <a:br>
              <a:rPr lang="ru-RU" sz="2700" b="1" dirty="0" smtClean="0"/>
            </a:br>
            <a:endParaRPr lang="ru-RU" sz="27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388" y="765175"/>
            <a:ext cx="5184775" cy="609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Технология обратного мелирования</a:t>
            </a:r>
            <a:r>
              <a:rPr lang="ru-RU" sz="1600" dirty="0"/>
              <a:t> применяется мастерами тогда, когда волосы подвергались многократному </a:t>
            </a:r>
            <a:r>
              <a:rPr lang="ru-RU" sz="1600" dirty="0" err="1"/>
              <a:t>мелированию</a:t>
            </a:r>
            <a:r>
              <a:rPr lang="ru-RU" sz="1600" dirty="0"/>
              <a:t> и из-за этого первичный рисунок исказился и пряди перестали отчетливо проявляться.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Обратное мелирование незаменимо</a:t>
            </a:r>
            <a:r>
              <a:rPr lang="ru-RU" sz="1600" dirty="0"/>
              <a:t>, если Вы хотите избавиться от надоевшего светлого цвета и вернуться к натуральному, например, русому цвету волос.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Обратное мелирование позволит Вам безопасно и плавно вернуться к более темному цвету.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Так же оно используется для необходимой корректировки цвета, в случае неудачного предыдущего окрашивания.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Технология проста: набираются пряди по классической технологии, а вот тонируются или окрашиваются, как правило, в натуральный цвет, который четко виден у корней волос, либо прядям придается любой, желаемый оттенок, из темной палитры цветов.</a:t>
            </a:r>
            <a:endParaRPr lang="ru-RU" sz="1600" dirty="0"/>
          </a:p>
        </p:txBody>
      </p:sp>
      <p:pic>
        <p:nvPicPr>
          <p:cNvPr id="9" name="Рисунок 8" descr="melirovanie-volos-0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2206920"/>
            <a:ext cx="2304256" cy="3094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melirovanie-volos-0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58304" y="3789040"/>
            <a:ext cx="2085696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498</TotalTime>
  <Words>1670</Words>
  <Application>Microsoft Office PowerPoint</Application>
  <PresentationFormat>Экран (4:3)</PresentationFormat>
  <Paragraphs>83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Calibri</vt:lpstr>
      <vt:lpstr>Тема Office</vt:lpstr>
      <vt:lpstr>Модные виды и техники мелирования волос  </vt:lpstr>
      <vt:lpstr>Слайд 2</vt:lpstr>
      <vt:lpstr> Существует масса различных способов мелирования, каждый их которых отличается своей методикой: </vt:lpstr>
      <vt:lpstr> Среди существующих техник проведения процедуры мелирования волос наибольшую популярность завоевали следующие:</vt:lpstr>
      <vt:lpstr> Модный тренд сезона - Мелирование "соль и перец" </vt:lpstr>
      <vt:lpstr>Бликующее мелирование </vt:lpstr>
      <vt:lpstr>Слайд 7</vt:lpstr>
      <vt:lpstr>Слайд 8</vt:lpstr>
      <vt:lpstr>Обратное мелирование </vt:lpstr>
      <vt:lpstr> Щадящее мелирование </vt:lpstr>
      <vt:lpstr>Слайд 11</vt:lpstr>
      <vt:lpstr> Французское мелирование - бережное осветление </vt:lpstr>
      <vt:lpstr>Слайд 13</vt:lpstr>
      <vt:lpstr> Мелирование Балаяж (другие названия – Деграде, Балияж, «Ombre Hair Color»...) </vt:lpstr>
      <vt:lpstr>Слайд 15</vt:lpstr>
      <vt:lpstr> Мелирование ШАТУШ </vt:lpstr>
      <vt:lpstr>Слайд 17</vt:lpstr>
      <vt:lpstr> Частичное мелирование </vt:lpstr>
      <vt:lpstr> Контрастное мелирование </vt:lpstr>
      <vt:lpstr> Калифорнийское мелирование </vt:lpstr>
      <vt:lpstr>Слайд 21</vt:lpstr>
      <vt:lpstr> Американское мелирование </vt:lpstr>
      <vt:lpstr>Слайд 23</vt:lpstr>
      <vt:lpstr> Диагональное мелирование</vt:lpstr>
      <vt:lpstr> Модное авангардное мелирование  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Модные виды и техники мелирования волос на 2013 </dc:title>
  <dc:creator>Daemon</dc:creator>
  <cp:lastModifiedBy>user</cp:lastModifiedBy>
  <cp:revision>68</cp:revision>
  <dcterms:created xsi:type="dcterms:W3CDTF">2013-04-25T06:10:36Z</dcterms:created>
  <dcterms:modified xsi:type="dcterms:W3CDTF">2020-05-13T19:41:50Z</dcterms:modified>
</cp:coreProperties>
</file>