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429064" y="3337560"/>
            <a:ext cx="6480048" cy="2301240"/>
          </a:xfrm>
        </p:spPr>
        <p:txBody>
          <a:bodyPr rIns="45720" anchor="t"/>
          <a:lstStyle>
            <a:lvl1pPr algn="r">
              <a:defRPr lang="en-US" b="1" cap="all" baseline="0" dirty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433050" y="1544812"/>
            <a:ext cx="6480048" cy="1752600"/>
          </a:xfrm>
        </p:spPr>
        <p:txBody>
          <a:bodyPr tIns="0" rIns="45720" bIns="0" anchor="b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0A0CB5-0DB5-449A-83CD-552888EAB2A4}" type="datetimeFigureOut">
              <a:rPr lang="ru-RU" smtClean="0"/>
              <a:t>01.02.2017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765B0F-FBB1-4345-8B0C-422DFD42C91B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0A0CB5-0DB5-449A-83CD-552888EAB2A4}" type="datetimeFigureOut">
              <a:rPr lang="ru-RU" smtClean="0"/>
              <a:t>01.02.2017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765B0F-FBB1-4345-8B0C-422DFD42C91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0A0CB5-0DB5-449A-83CD-552888EAB2A4}" type="datetimeFigureOut">
              <a:rPr lang="ru-RU" smtClean="0"/>
              <a:t>01.02.2017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765B0F-FBB1-4345-8B0C-422DFD42C91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0A0CB5-0DB5-449A-83CD-552888EAB2A4}" type="datetimeFigureOut">
              <a:rPr lang="ru-RU" smtClean="0"/>
              <a:t>01.02.2017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765B0F-FBB1-4345-8B0C-422DFD42C91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83837"/>
            <a:ext cx="6629400" cy="1826363"/>
          </a:xfrm>
        </p:spPr>
        <p:txBody>
          <a:bodyPr tIns="0" bIns="0" anchor="t"/>
          <a:lstStyle>
            <a:lvl1pPr algn="l">
              <a:buNone/>
              <a:defRPr sz="4200" b="1" cap="none" baseline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2485800"/>
            <a:ext cx="6629400" cy="1066688"/>
          </a:xfrm>
        </p:spPr>
        <p:txBody>
          <a:bodyPr lIns="45720" tIns="0" rIns="45720" bIns="0" anchor="b"/>
          <a:lstStyle>
            <a:lvl1pPr marL="0" indent="0" algn="l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0A0CB5-0DB5-449A-83CD-552888EAB2A4}" type="datetimeFigureOut">
              <a:rPr lang="ru-RU" smtClean="0"/>
              <a:t>01.02.2017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765B0F-FBB1-4345-8B0C-422DFD42C91B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26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0A0CB5-0DB5-449A-83CD-552888EAB2A4}" type="datetimeFigureOut">
              <a:rPr lang="ru-RU" smtClean="0"/>
              <a:t>01.02.2017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765B0F-FBB1-4345-8B0C-422DFD42C91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86400"/>
            <a:ext cx="4040188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5486400"/>
            <a:ext cx="4041775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516912"/>
            <a:ext cx="404018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516912"/>
            <a:ext cx="4041775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0A0CB5-0DB5-449A-83CD-552888EAB2A4}" type="datetimeFigureOut">
              <a:rPr lang="ru-RU" smtClean="0"/>
              <a:t>01.02.2017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765B0F-FBB1-4345-8B0C-422DFD42C91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7470648" cy="1143000"/>
          </a:xfrm>
        </p:spPr>
        <p:txBody>
          <a:bodyPr anchor="ctr"/>
          <a:lstStyle>
            <a:lvl1pPr algn="l">
              <a:defRPr sz="460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0A0CB5-0DB5-449A-83CD-552888EAB2A4}" type="datetimeFigureOut">
              <a:rPr lang="ru-RU" smtClean="0"/>
              <a:t>01.02.2017</a:t>
            </a:fld>
            <a:endParaRPr lang="ru-RU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4765B0F-FBB1-4345-8B0C-422DFD42C91B}" type="slidenum">
              <a:rPr lang="ru-RU" smtClean="0"/>
              <a:t>‹#›</a:t>
            </a:fld>
            <a:endParaRPr lang="ru-RU"/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0A0CB5-0DB5-449A-83CD-552888EAB2A4}" type="datetimeFigureOut">
              <a:rPr lang="ru-RU" smtClean="0"/>
              <a:t>01.02.2017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765B0F-FBB1-4345-8B0C-422DFD42C91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85528"/>
            <a:ext cx="3200400" cy="730250"/>
          </a:xfrm>
        </p:spPr>
        <p:txBody>
          <a:bodyPr tIns="0" bIns="0" anchor="t"/>
          <a:lstStyle>
            <a:lvl1pPr algn="l"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214424"/>
            <a:ext cx="2743200" cy="914400"/>
          </a:xfrm>
        </p:spPr>
        <p:txBody>
          <a:bodyPr lIns="45720" tIns="0" rIns="45720" bIns="0" anchor="b"/>
          <a:lstStyle>
            <a:lvl1pPr marL="0" indent="0" algn="l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7086600" cy="381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0A0CB5-0DB5-449A-83CD-552888EAB2A4}" type="datetimeFigureOut">
              <a:rPr lang="ru-RU" smtClean="0"/>
              <a:t>01.02.2017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156448" y="6422064"/>
            <a:ext cx="762000" cy="365125"/>
          </a:xfrm>
        </p:spPr>
        <p:txBody>
          <a:bodyPr/>
          <a:lstStyle/>
          <a:p>
            <a:fld id="{D4765B0F-FBB1-4345-8B0C-422DFD42C91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56732" y="1705709"/>
            <a:ext cx="3053868" cy="1253808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065628" y="1019907"/>
            <a:ext cx="4114800" cy="4114800"/>
          </a:xfrm>
          <a:prstGeom prst="ellipse">
            <a:avLst/>
          </a:prstGeom>
          <a:solidFill>
            <a:schemeClr val="bg2">
              <a:shade val="50000"/>
            </a:schemeClr>
          </a:solidFill>
          <a:ln w="50800" cap="flat">
            <a:solidFill>
              <a:schemeClr val="bg2"/>
            </a:solidFill>
            <a:miter lim="800000"/>
          </a:ln>
          <a:effectLst>
            <a:outerShdw blurRad="152000" dist="345000" dir="5400000" sx="-80000" sy="-18000" rotWithShape="0">
              <a:srgbClr val="000000">
                <a:alpha val="25000"/>
              </a:srgbClr>
            </a:outerShdw>
          </a:effectLst>
          <a:scene3d>
            <a:camera prst="orthographicFront"/>
            <a:lightRig rig="contrasting" dir="t">
              <a:rot lat="0" lon="0" rev="2400000"/>
            </a:lightRig>
          </a:scene3d>
          <a:sp3d contourW="7620">
            <a:bevelT w="63500" h="63500"/>
            <a:contourClr>
              <a:schemeClr val="bg2">
                <a:shade val="50000"/>
              </a:schemeClr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556734" y="2998765"/>
            <a:ext cx="3053866" cy="2663482"/>
          </a:xfrm>
        </p:spPr>
        <p:txBody>
          <a:bodyPr lIns="45720" rIns="45720"/>
          <a:lstStyle>
            <a:lvl1pPr marL="0" indent="0">
              <a:buFontTx/>
              <a:buNone/>
              <a:defRPr sz="12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422064"/>
            <a:ext cx="2133600" cy="365125"/>
          </a:xfrm>
        </p:spPr>
        <p:txBody>
          <a:bodyPr/>
          <a:lstStyle/>
          <a:p>
            <a:fld id="{FF0A0CB5-0DB5-449A-83CD-552888EAB2A4}" type="datetimeFigureOut">
              <a:rPr lang="ru-RU" smtClean="0"/>
              <a:t>01.02.2017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765B0F-FBB1-4345-8B0C-422DFD42C91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олилиния 11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олилиния 15"/>
          <p:cNvSpPr>
            <a:spLocks/>
          </p:cNvSpPr>
          <p:nvPr/>
        </p:nvSpPr>
        <p:spPr bwMode="auto">
          <a:xfrm>
            <a:off x="7315200" y="0"/>
            <a:ext cx="1828800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2082" y="1734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422064"/>
            <a:ext cx="2133600" cy="365125"/>
          </a:xfrm>
          <a:prstGeom prst="rect">
            <a:avLst/>
          </a:prstGeom>
        </p:spPr>
        <p:txBody>
          <a:bodyPr vert="horz" bIns="0" anchor="b"/>
          <a:lstStyle>
            <a:lvl1pPr algn="l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FF0A0CB5-0DB5-449A-83CD-552888EAB2A4}" type="datetimeFigureOut">
              <a:rPr lang="ru-RU" smtClean="0"/>
              <a:t>01.02.2017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3124200" y="6422064"/>
            <a:ext cx="2895600" cy="365125"/>
          </a:xfrm>
          <a:prstGeom prst="rect">
            <a:avLst/>
          </a:prstGeom>
        </p:spPr>
        <p:txBody>
          <a:bodyPr vert="horz" lIns="0" rIns="0" bIns="0" anchor="b"/>
          <a:lstStyle>
            <a:lvl1pPr algn="ct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153400" y="6422064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D4765B0F-FBB1-4345-8B0C-422DFD42C91B}" type="slidenum">
              <a:rPr lang="ru-RU" smtClean="0"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20624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22376" indent="-274320" algn="l" rtl="0" eaLnBrk="1" latinLnBrk="0" hangingPunct="1">
        <a:spcBef>
          <a:spcPct val="20000"/>
        </a:spcBef>
        <a:buClr>
          <a:schemeClr val="accent1"/>
        </a:buClr>
        <a:buSzPct val="90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56032" algn="l" rtl="0" eaLnBrk="1" latinLnBrk="0" hangingPunct="1">
        <a:spcBef>
          <a:spcPct val="20000"/>
        </a:spcBef>
        <a:buClr>
          <a:schemeClr val="accent2"/>
        </a:buClr>
        <a:buSzPct val="85000"/>
        <a:buFont typeface="Arial"/>
        <a:buChar char="○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37744" algn="l" rtl="0" eaLnBrk="1" latinLnBrk="0" hangingPunct="1">
        <a:spcBef>
          <a:spcPct val="20000"/>
        </a:spcBef>
        <a:buClr>
          <a:schemeClr val="accent3"/>
        </a:buClr>
        <a:buSzPct val="9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90472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Arial"/>
        <a:buChar char="-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0784" indent="-182880" algn="l" rtl="0" eaLnBrk="1" latinLnBrk="0" hangingPunct="1">
        <a:spcBef>
          <a:spcPct val="20000"/>
        </a:spcBef>
        <a:buClr>
          <a:schemeClr val="accent5"/>
        </a:buClr>
        <a:buFont typeface="Arial"/>
        <a:buChar char="-"/>
        <a:defRPr kumimoji="0" sz="20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Arial"/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39696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▪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31720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116632"/>
            <a:ext cx="7772400" cy="1470025"/>
          </a:xfrm>
        </p:spPr>
        <p:txBody>
          <a:bodyPr>
            <a:noAutofit/>
          </a:bodyPr>
          <a:lstStyle/>
          <a:p>
            <a:r>
              <a:rPr lang="ru-RU" sz="6000" i="1" dirty="0" smtClean="0"/>
              <a:t>Биозавивка </a:t>
            </a:r>
            <a:r>
              <a:rPr lang="ru-RU" sz="6000" i="1" dirty="0" smtClean="0"/>
              <a:t>волос</a:t>
            </a:r>
            <a:endParaRPr lang="ru-RU" sz="6000" i="1" dirty="0"/>
          </a:p>
        </p:txBody>
      </p:sp>
      <p:pic>
        <p:nvPicPr>
          <p:cNvPr id="3074" name="Picture 2" descr="http://krasaru.ru/uploads/posts/2012-09/1348295454_biozavivka-volos-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700808"/>
            <a:ext cx="3672408" cy="5040560"/>
          </a:xfrm>
          <a:prstGeom prst="rect">
            <a:avLst/>
          </a:prstGeom>
          <a:noFill/>
        </p:spPr>
      </p:pic>
      <p:pic>
        <p:nvPicPr>
          <p:cNvPr id="3076" name="Picture 4" descr="http://xn--e1aacxif5a3a.xn--p1ai/wp-content/uploads/2015/02/1adac288e276006fe1d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3968" y="2420888"/>
            <a:ext cx="4486275" cy="3456384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060848"/>
            <a:ext cx="8229600" cy="3672408"/>
          </a:xfrm>
        </p:spPr>
        <p:txBody>
          <a:bodyPr>
            <a:normAutofit/>
          </a:bodyPr>
          <a:lstStyle/>
          <a:p>
            <a:pPr algn="ctr"/>
            <a:r>
              <a:rPr lang="ru-RU" sz="5300" dirty="0" smtClean="0"/>
              <a:t>Спасибо за внимание!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                                        </a:t>
            </a:r>
            <a:endParaRPr lang="ru-RU" sz="2400" dirty="0"/>
          </a:p>
        </p:txBody>
      </p:sp>
    </p:spTree>
  </p:cSld>
  <p:clrMapOvr>
    <a:masterClrMapping/>
  </p:clrMapOvr>
  <p:transition spd="slow">
    <p:comb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Определение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1"/>
            <a:ext cx="4186808" cy="3629000"/>
          </a:xfrm>
        </p:spPr>
        <p:txBody>
          <a:bodyPr>
            <a:normAutofit fontScale="47500" lnSpcReduction="20000"/>
          </a:bodyPr>
          <a:lstStyle/>
          <a:p>
            <a:r>
              <a:rPr lang="ru-RU" dirty="0"/>
              <a:t>Процесс деликатной завивки при помощи щадящих косметических средств, не имеющих в своем составе агрессивных химических элементов, называется </a:t>
            </a:r>
            <a:r>
              <a:rPr lang="ru-RU" dirty="0" err="1"/>
              <a:t>биозавивка</a:t>
            </a:r>
            <a:r>
              <a:rPr lang="ru-RU" dirty="0"/>
              <a:t> волос, фото которой Вы могли видеть, но принимали за профессионально сделанную укладку. С ее помощью можно создать разного размера локоны, а также увеличить прикорневой объем. Помимо этого, </a:t>
            </a:r>
            <a:r>
              <a:rPr lang="ru-RU" dirty="0" err="1"/>
              <a:t>биозавивка</a:t>
            </a:r>
            <a:r>
              <a:rPr lang="ru-RU" dirty="0"/>
              <a:t> сохраняет структуру волос, их цвет и блеск, а образ – неповторимым. Рекомендуется проводить процедуру в салонах красоты, где ее предоставит непосредственно специалист, однако </a:t>
            </a:r>
            <a:r>
              <a:rPr lang="ru-RU" dirty="0" err="1"/>
              <a:t>биозавивка</a:t>
            </a:r>
            <a:r>
              <a:rPr lang="ru-RU" dirty="0"/>
              <a:t> в домашних условиях также широко распространена.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 smtClean="0"/>
          </a:p>
          <a:p>
            <a:pPr>
              <a:buNone/>
            </a:pPr>
            <a:endParaRPr lang="ru-RU" dirty="0"/>
          </a:p>
        </p:txBody>
      </p:sp>
      <p:pic>
        <p:nvPicPr>
          <p:cNvPr id="1026" name="Picture 2" descr="http://povolosam.ru/wp-content/uploads/2013/02/1z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20183" y="1196752"/>
            <a:ext cx="3884265" cy="3848101"/>
          </a:xfrm>
          <a:prstGeom prst="rect">
            <a:avLst/>
          </a:prstGeom>
          <a:noFill/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>Чем </a:t>
            </a:r>
            <a:r>
              <a:rPr lang="ru-RU" dirty="0"/>
              <a:t>отличается </a:t>
            </a:r>
            <a:r>
              <a:rPr lang="ru-RU" dirty="0" err="1" smtClean="0"/>
              <a:t>био-завивка</a:t>
            </a:r>
            <a:r>
              <a:rPr lang="ru-RU" dirty="0" smtClean="0"/>
              <a:t> </a:t>
            </a:r>
            <a:r>
              <a:rPr lang="ru-RU" dirty="0"/>
              <a:t>от обычной завивки?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4641379"/>
          </a:xfrm>
        </p:spPr>
        <p:txBody>
          <a:bodyPr>
            <a:normAutofit fontScale="47500" lnSpcReduction="20000"/>
          </a:bodyPr>
          <a:lstStyle/>
          <a:p>
            <a:r>
              <a:rPr lang="ru-RU" dirty="0"/>
              <a:t>Во-первых, нужно разобраться, что Вы подразумеваете под обычной завивкой. Различают </a:t>
            </a:r>
            <a:r>
              <a:rPr lang="ru-RU" dirty="0" err="1"/>
              <a:t>биозавивку</a:t>
            </a:r>
            <a:r>
              <a:rPr lang="ru-RU" dirty="0"/>
              <a:t>, нейтральную завивку (термическую) и химическую завивку. Последняя имела популярность еще в семидесятых годах прошлого столетия. Однако с наступлением XX века спрос на химическую завивку стал резко падать. И виной тому даже не изменения в модных тенденциях. Просто женщины поняли весь вред этой процедуры: особенно при частом использовании волосы пересыхают, слабеют, становятся ломкими и даже выпадают. Это происходит в основном из-за высокого содержания активных химических средств, таких как </a:t>
            </a:r>
            <a:r>
              <a:rPr lang="ru-RU" dirty="0" err="1"/>
              <a:t>пероксид</a:t>
            </a:r>
            <a:r>
              <a:rPr lang="ru-RU" dirty="0"/>
              <a:t> водорода, тиогликолевая кислота и аммиак. Перспектива далеко не радостная, однако иметь красивые кудри хотелось по-прежнему. Поэтому косметологи нашли выход: вместо химической завивки — применять биологическую.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>Под традиционной или нейтральной завивкой имеется ввиду самый безопасный способ создания кудряшек: мокрым прядям придается определенная форма, которая фиксируется до полного их высыхания. Также можно использовать разогретые бигуди и другие приспособления. Главный минус такой укладки в том, что она держит форму относительно недолго – от нескольких часов до двух суток.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476672"/>
            <a:ext cx="4536504" cy="6048672"/>
          </a:xfrm>
        </p:spPr>
        <p:txBody>
          <a:bodyPr>
            <a:normAutofit fontScale="55000" lnSpcReduction="20000"/>
          </a:bodyPr>
          <a:lstStyle/>
          <a:p>
            <a:r>
              <a:rPr lang="ru-RU" dirty="0" err="1"/>
              <a:t>Биозавивка</a:t>
            </a:r>
            <a:r>
              <a:rPr lang="ru-RU" dirty="0"/>
              <a:t> была создана в 1999 году итальянской фирмой </a:t>
            </a:r>
            <a:r>
              <a:rPr lang="ru-RU" dirty="0" err="1"/>
              <a:t>Green</a:t>
            </a:r>
            <a:r>
              <a:rPr lang="ru-RU" dirty="0"/>
              <a:t> </a:t>
            </a:r>
            <a:r>
              <a:rPr lang="ru-RU" dirty="0" err="1"/>
              <a:t>Light</a:t>
            </a:r>
            <a:r>
              <a:rPr lang="ru-RU" dirty="0"/>
              <a:t>, разработавшей уникальную технологию завивки </a:t>
            </a:r>
            <a:r>
              <a:rPr lang="ru-RU" dirty="0" err="1"/>
              <a:t>Mossa</a:t>
            </a:r>
            <a:r>
              <a:rPr lang="ru-RU" dirty="0"/>
              <a:t>, то есть специальный состав для </a:t>
            </a:r>
            <a:r>
              <a:rPr lang="ru-RU" dirty="0" err="1"/>
              <a:t>биозавивки</a:t>
            </a:r>
            <a:r>
              <a:rPr lang="ru-RU" dirty="0"/>
              <a:t> волос, фото которой Вы можете просмотреть. Этот состав не содержит в себе химические ингредиенты в активном состоянии, которые могли бы повредить пряди или кожу головы. Спустя годы и другие компании начали производство подобных средств, но фирма </a:t>
            </a:r>
            <a:r>
              <a:rPr lang="ru-RU" dirty="0" err="1"/>
              <a:t>Green</a:t>
            </a:r>
            <a:r>
              <a:rPr lang="ru-RU" dirty="0"/>
              <a:t> </a:t>
            </a:r>
            <a:r>
              <a:rPr lang="ru-RU" dirty="0" err="1"/>
              <a:t>Light</a:t>
            </a:r>
            <a:r>
              <a:rPr lang="ru-RU" dirty="0"/>
              <a:t> остается лидером в своей области. За счет чего волосы наполняются блеском, а их структура улучшается? Конечно же, одного отсутствия вредных химических элементов не достаточно. </a:t>
            </a:r>
            <a:r>
              <a:rPr lang="ru-RU" dirty="0" err="1"/>
              <a:t>Цистин</a:t>
            </a:r>
            <a:r>
              <a:rPr lang="ru-RU" dirty="0"/>
              <a:t> – биологический белок, имеющий аналогичную структуру с белком волоса человека. Поэтому во время процедуры волосы напитываются белком и обретают улучшенный внешний вид, так как их структура улучшается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6146" name="AutoShape 2" descr="Биозавивка отзывы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6148" name="Picture 4" descr="Биозавивка отзывы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4048" y="1124744"/>
            <a:ext cx="3851920" cy="3848101"/>
          </a:xfrm>
          <a:prstGeom prst="rect">
            <a:avLst/>
          </a:prstGeom>
          <a:noFill/>
        </p:spPr>
      </p:pic>
    </p:spTree>
  </p:cSld>
  <p:clrMapOvr>
    <a:masterClrMapping/>
  </p:clrMapOvr>
  <p:transition>
    <p:pull dir="lu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>Разновидности </a:t>
            </a:r>
            <a:r>
              <a:rPr lang="ru-RU" dirty="0" err="1"/>
              <a:t>биозавивки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ru-RU" dirty="0"/>
              <a:t>Существует несколько основных видов </a:t>
            </a:r>
            <a:r>
              <a:rPr lang="ru-RU" dirty="0" err="1" smtClean="0"/>
              <a:t>био-завивки</a:t>
            </a:r>
            <a:r>
              <a:rPr lang="ru-RU" dirty="0" smtClean="0"/>
              <a:t> : </a:t>
            </a:r>
            <a:r>
              <a:rPr lang="ru-RU" dirty="0" err="1" smtClean="0"/>
              <a:t>Mossa</a:t>
            </a:r>
            <a:r>
              <a:rPr lang="ru-RU" dirty="0" smtClean="0"/>
              <a:t> . </a:t>
            </a:r>
            <a:r>
              <a:rPr lang="ru-RU" dirty="0"/>
              <a:t>В ее составе содержится экстракт бамбука, который обладает защитным действием. </a:t>
            </a:r>
            <a:r>
              <a:rPr lang="ru-RU" dirty="0" err="1"/>
              <a:t>Mossa</a:t>
            </a:r>
            <a:r>
              <a:rPr lang="ru-RU" dirty="0"/>
              <a:t> подойдет владелицам тонких прядей, к тому же лечебное и восстанавливающее действие придает завивке эффект легкости. Итальянская формула позволяет локонам сохранять структуру волос и их цвет. Завивка с протеинами шелка. Ее еще называют «шелковой волной», поскольку в ее составе содержатся протеины шелка, которые не меняют структуру волос и ухаживают за ними. Популярных звезд шоу-бизнеса часто привлекает такая </a:t>
            </a:r>
            <a:r>
              <a:rPr lang="ru-RU" dirty="0" err="1"/>
              <a:t>биозавивка</a:t>
            </a:r>
            <a:r>
              <a:rPr lang="ru-RU" dirty="0"/>
              <a:t> волос, фото которых это не раз подтверждали. Японская. Представляет собой липидно-увлажняющий комплекс, благодаря которому поддерживается влажность прядей, их блеск и эластичность. К тому же, особенно для длинных локонов хороша такая витаминная </a:t>
            </a:r>
            <a:r>
              <a:rPr lang="ru-RU" dirty="0" err="1"/>
              <a:t>биозавивка</a:t>
            </a:r>
            <a:r>
              <a:rPr lang="ru-RU" dirty="0"/>
              <a:t>, отзывы о которой твердят, что это самое подходящее средство для создания завитков средней жесткости.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ransition>
    <p:pull dir="ru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>Как </a:t>
            </a:r>
            <a:r>
              <a:rPr lang="ru-RU" dirty="0"/>
              <a:t>правильно подобрать размер завитков?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ru-RU" dirty="0"/>
              <a:t>На неокрашенной шевелюре лучше всего будет выглядеть </a:t>
            </a:r>
            <a:r>
              <a:rPr lang="ru-RU" dirty="0" err="1"/>
              <a:t>биозавивка</a:t>
            </a:r>
            <a:r>
              <a:rPr lang="ru-RU" dirty="0"/>
              <a:t> волос с крупными локонами – такая завивка будет выглядеть наиболее натурально. Однако следует помнить, что крупные локоны распустятся гораздо быстрее мелких завитков, поэтому для поддержания безупречного вида понадобится использование пенки и лака.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> </a:t>
            </a:r>
            <a:r>
              <a:rPr lang="ru-RU" dirty="0" err="1"/>
              <a:t>Биозавивка</a:t>
            </a:r>
            <a:r>
              <a:rPr lang="ru-RU" dirty="0"/>
              <a:t> волос крупные локоны лучше подойдут под крупные черты лица и под круглую его форму. Мелкие же замечательно будут смотреться на короткой шевелюре.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> При выборе размера завитков, нужно уделять внимание и цвету прядей: крупные локоны подойдут шатенкам, блондинкам и русоволосым девушкам. Черному и рыжему цвету волос подойдут завитки любых размеров. К тому же, не обязательно все локоны должны быть одного размера: можно варьировать кудряшки для создания </a:t>
            </a:r>
            <a:r>
              <a:rPr lang="ru-RU" dirty="0" smtClean="0"/>
              <a:t>натурального эффекта.</a:t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ransition>
    <p:pull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>Процесс </a:t>
            </a:r>
            <a:r>
              <a:rPr lang="ru-RU" dirty="0"/>
              <a:t>проведения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/>
              <a:t>Если у Вас ослабленные волосы, то специалисты рекомендуют сначала пройти процедуру реконструкции. Это позволит завивке держаться более длительное время. Перед самой завивкой пряди обрабатываются специальным шампунем, который помогает очистить волосяной стержень и открыть волосяную кутикулу.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ransition>
    <p:zoom dir="in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692696"/>
            <a:ext cx="4680520" cy="5616624"/>
          </a:xfrm>
        </p:spPr>
        <p:txBody>
          <a:bodyPr>
            <a:normAutofit fontScale="55000" lnSpcReduction="20000"/>
          </a:bodyPr>
          <a:lstStyle/>
          <a:p>
            <a:r>
              <a:rPr lang="ru-RU" i="1" u="sng" dirty="0"/>
              <a:t>Первый этап</a:t>
            </a:r>
            <a:r>
              <a:rPr lang="ru-RU" dirty="0"/>
              <a:t>. Волосы равномерно накручиваются на бигуди и обрабатываются специальным средством. В его основе – </a:t>
            </a:r>
            <a:r>
              <a:rPr lang="ru-RU" dirty="0" err="1"/>
              <a:t>цистеамин</a:t>
            </a:r>
            <a:r>
              <a:rPr lang="ru-RU" dirty="0"/>
              <a:t> </a:t>
            </a:r>
            <a:r>
              <a:rPr lang="ru-RU" dirty="0" err="1"/>
              <a:t>хлоргидрат</a:t>
            </a:r>
            <a:r>
              <a:rPr lang="ru-RU" dirty="0"/>
              <a:t>. Как уже говорилось ранее, вещество проникает вглубь волоса и интенсивно питает его белком. Поэтому </a:t>
            </a:r>
            <a:r>
              <a:rPr lang="ru-RU" dirty="0" err="1"/>
              <a:t>биозавивка</a:t>
            </a:r>
            <a:r>
              <a:rPr lang="ru-RU" dirty="0"/>
              <a:t> волос, фото которой можно просмотреть во многих источниках, даже очень полезна</a:t>
            </a:r>
            <a:r>
              <a:rPr lang="ru-RU" dirty="0" smtClean="0"/>
              <a:t>.</a:t>
            </a:r>
          </a:p>
          <a:p>
            <a:r>
              <a:rPr lang="ru-RU" i="1" u="sng" dirty="0" smtClean="0"/>
              <a:t> </a:t>
            </a:r>
            <a:r>
              <a:rPr lang="ru-RU" i="1" u="sng" dirty="0"/>
              <a:t>Второй этап</a:t>
            </a:r>
            <a:r>
              <a:rPr lang="ru-RU" dirty="0"/>
              <a:t>. Наносится нейтрализатор, который способствует сгущению белка. В его составе находится бромид натрия, который помогает восстановить серные «мостики» в структуре волос</a:t>
            </a:r>
            <a:r>
              <a:rPr lang="ru-RU" dirty="0" smtClean="0"/>
              <a:t>.</a:t>
            </a:r>
          </a:p>
          <a:p>
            <a:r>
              <a:rPr lang="ru-RU" i="1" u="sng" dirty="0" smtClean="0"/>
              <a:t> </a:t>
            </a:r>
            <a:r>
              <a:rPr lang="ru-RU" i="1" u="sng" dirty="0"/>
              <a:t>Третий этап</a:t>
            </a:r>
            <a:r>
              <a:rPr lang="ru-RU" dirty="0"/>
              <a:t>. Раскручивание прядей, нанесение фиксатора, который защищает поверхность стержня и увлажняет ее.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17410" name="Picture 2" descr="Биозавивка отзывы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60032" y="836712"/>
            <a:ext cx="4176464" cy="4392488"/>
          </a:xfrm>
          <a:prstGeom prst="rect">
            <a:avLst/>
          </a:prstGeom>
          <a:noFill/>
        </p:spPr>
      </p:pic>
    </p:spTree>
  </p:cSld>
  <p:clrMapOvr>
    <a:masterClrMapping/>
  </p:clrMapOvr>
  <p:transition>
    <p:pull dir="u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922114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sz="4000" dirty="0" err="1" smtClean="0"/>
              <a:t>Биозавивка</a:t>
            </a:r>
            <a:r>
              <a:rPr lang="ru-RU" sz="4000" dirty="0" smtClean="0"/>
              <a:t> </a:t>
            </a:r>
            <a:r>
              <a:rPr lang="ru-RU" sz="4000" dirty="0"/>
              <a:t>в домашних условиях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339752" y="1340768"/>
            <a:ext cx="4320480" cy="4536504"/>
          </a:xfrm>
        </p:spPr>
        <p:txBody>
          <a:bodyPr>
            <a:normAutofit fontScale="47500" lnSpcReduction="20000"/>
          </a:bodyPr>
          <a:lstStyle/>
          <a:p>
            <a:r>
              <a:rPr lang="ru-RU" dirty="0"/>
              <a:t>Чтобы сделать </a:t>
            </a:r>
            <a:r>
              <a:rPr lang="ru-RU" dirty="0" err="1"/>
              <a:t>биозавивку</a:t>
            </a:r>
            <a:r>
              <a:rPr lang="ru-RU" dirty="0"/>
              <a:t> волос в домашних условиях, необходимо разделить волосы на пряди. Локоны смачиваются специальным биологическим средством и закручиваются на бигуди. Обязательно нужно учитывать длину и густоту шевелюры, чтобы получить желаемую степень волнистости. Если Вы хотите создать круто завитые локоны при помощи </a:t>
            </a:r>
            <a:r>
              <a:rPr lang="ru-RU" dirty="0" err="1"/>
              <a:t>биозавивки</a:t>
            </a:r>
            <a:r>
              <a:rPr lang="ru-RU" dirty="0"/>
              <a:t> волос в домашних условиях, пряди нужно брать очень тонкие и закручивать их до конца. Сушить их следует естественным путем. Чтобы получить едва волнистые локоны, средство нужно наносить на влажные волосы и использовать крупные бигуди. </a:t>
            </a:r>
            <a:r>
              <a:rPr lang="ru-RU" dirty="0" err="1"/>
              <a:t>Биозавивка</a:t>
            </a:r>
            <a:r>
              <a:rPr lang="ru-RU" dirty="0"/>
              <a:t> волос в домашних условиях несет за собой некоторые обязательства: следует очень осторожно пользоваться средствами, так как непрофессиональные действия могут оставить серьезные последствия.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21506" name="Picture 2" descr="Биозавивка отзывы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340768"/>
            <a:ext cx="2530212" cy="2304256"/>
          </a:xfrm>
          <a:prstGeom prst="rect">
            <a:avLst/>
          </a:prstGeom>
          <a:noFill/>
        </p:spPr>
      </p:pic>
      <p:pic>
        <p:nvPicPr>
          <p:cNvPr id="21508" name="Picture 4" descr="Биозавивка отзывы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7504" y="3789040"/>
            <a:ext cx="2592288" cy="2376264"/>
          </a:xfrm>
          <a:prstGeom prst="rect">
            <a:avLst/>
          </a:prstGeom>
          <a:noFill/>
        </p:spPr>
      </p:pic>
      <p:pic>
        <p:nvPicPr>
          <p:cNvPr id="21510" name="Picture 6" descr="Биозавивка отзывы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660232" y="1268760"/>
            <a:ext cx="2376264" cy="2376264"/>
          </a:xfrm>
          <a:prstGeom prst="rect">
            <a:avLst/>
          </a:prstGeom>
          <a:noFill/>
        </p:spPr>
      </p:pic>
      <p:pic>
        <p:nvPicPr>
          <p:cNvPr id="21512" name="Picture 8" descr="Биозавивка отзывы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660232" y="3717032"/>
            <a:ext cx="2376264" cy="2376264"/>
          </a:xfrm>
          <a:prstGeom prst="rect">
            <a:avLst/>
          </a:prstGeom>
          <a:noFill/>
        </p:spPr>
      </p:pic>
    </p:spTree>
  </p:cSld>
  <p:clrMapOvr>
    <a:masterClrMapping/>
  </p:clrMapOvr>
  <p:transition>
    <p:cover dir="ru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хническая">
  <a:themeElements>
    <a:clrScheme name="Техническая">
      <a:dk1>
        <a:sysClr val="windowText" lastClr="000000"/>
      </a:dk1>
      <a:lt1>
        <a:sysClr val="window" lastClr="FFFFFF"/>
      </a:lt1>
      <a:dk2>
        <a:srgbClr val="3B3B3B"/>
      </a:dk2>
      <a:lt2>
        <a:srgbClr val="D4D2D0"/>
      </a:lt2>
      <a:accent1>
        <a:srgbClr val="6EA0B0"/>
      </a:accent1>
      <a:accent2>
        <a:srgbClr val="CCAF0A"/>
      </a:accent2>
      <a:accent3>
        <a:srgbClr val="8D89A4"/>
      </a:accent3>
      <a:accent4>
        <a:srgbClr val="748560"/>
      </a:accent4>
      <a:accent5>
        <a:srgbClr val="9E9273"/>
      </a:accent5>
      <a:accent6>
        <a:srgbClr val="7E848D"/>
      </a:accent6>
      <a:hlink>
        <a:srgbClr val="00C8C3"/>
      </a:hlink>
      <a:folHlink>
        <a:srgbClr val="A116E0"/>
      </a:folHlink>
    </a:clrScheme>
    <a:fontScheme name="Техническая">
      <a:majorFont>
        <a:latin typeface="Franklin Gothic Book"/>
        <a:ea typeface=""/>
        <a:cs typeface=""/>
        <a:font script="Jpan" typeface="ＭＳ Ｐゴシック"/>
        <a:font script="Hang" typeface="HY견고딕"/>
        <a:font script="Hans" typeface="宋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HGｺﾞｼｯｸM"/>
        <a:font script="Hang" typeface="HY중고딕"/>
        <a:font script="Hans" typeface="黑体"/>
        <a:font script="Hant" typeface="微軟正黑體"/>
        <a:font script="Arab" typeface="Tahoma"/>
        <a:font script="Hebr" typeface="Levenim MT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Техническая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3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shade val="57000"/>
                <a:satMod val="120000"/>
              </a:schemeClr>
            </a:gs>
            <a:gs pos="80000">
              <a:schemeClr val="phClr">
                <a:shade val="56000"/>
                <a:satMod val="145000"/>
              </a:schemeClr>
            </a:gs>
            <a:gs pos="88000">
              <a:schemeClr val="phClr">
                <a:shade val="63000"/>
                <a:satMod val="160000"/>
              </a:schemeClr>
            </a:gs>
            <a:gs pos="100000">
              <a:schemeClr val="phClr">
                <a:tint val="99555"/>
                <a:satMod val="155000"/>
              </a:schemeClr>
            </a:gs>
          </a:gsLst>
          <a:lin ang="5400000" scaled="1"/>
        </a:gradFill>
      </a:fillStyleLst>
      <a:lnStyleLst>
        <a:ln w="9525" cap="flat" cmpd="sng" algn="ctr">
          <a:solidFill>
            <a:schemeClr val="phClr">
              <a:shade val="60000"/>
              <a:satMod val="30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00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62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  <a:scene3d>
            <a:camera prst="orthographicFront" fov="0">
              <a:rot lat="0" lon="0" rev="0"/>
            </a:camera>
            <a:lightRig rig="harsh" dir="t">
              <a:rot lat="6000000" lon="6000000" rev="0"/>
            </a:lightRig>
          </a:scene3d>
          <a:sp3d contourW="10000" prstMaterial="metal">
            <a:bevelT w="20000" h="9000" prst="softRound"/>
            <a:contourClr>
              <a:schemeClr val="phClr">
                <a:shade val="30000"/>
                <a:satMod val="2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50000"/>
              </a:schemeClr>
            </a:gs>
            <a:gs pos="30000">
              <a:schemeClr val="phClr">
                <a:shade val="60000"/>
                <a:satMod val="150000"/>
              </a:schemeClr>
            </a:gs>
            <a:gs pos="100000">
              <a:schemeClr val="phClr">
                <a:tint val="83000"/>
                <a:satMod val="200000"/>
              </a:schemeClr>
            </a:gs>
          </a:gsLst>
          <a:lin ang="13000000" scaled="0"/>
        </a:gra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60000" t="50000" r="4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Technic</Template>
  <TotalTime>42</TotalTime>
  <Words>787</Words>
  <Application>Microsoft Office PowerPoint</Application>
  <PresentationFormat>Экран (4:3)</PresentationFormat>
  <Paragraphs>18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4" baseType="lpstr">
      <vt:lpstr>Arial</vt:lpstr>
      <vt:lpstr>Franklin Gothic Book</vt:lpstr>
      <vt:lpstr>Wingdings 2</vt:lpstr>
      <vt:lpstr>Техническая</vt:lpstr>
      <vt:lpstr>Биозавивка волос</vt:lpstr>
      <vt:lpstr>Определение</vt:lpstr>
      <vt:lpstr>  Чем отличается био-завивка от обычной завивки?  </vt:lpstr>
      <vt:lpstr>Презентация PowerPoint</vt:lpstr>
      <vt:lpstr>  Разновидности биозавивки  </vt:lpstr>
      <vt:lpstr>  Как правильно подобрать размер завитков?  </vt:lpstr>
      <vt:lpstr>  Процесс проведения  </vt:lpstr>
      <vt:lpstr>Презентация PowerPoint</vt:lpstr>
      <vt:lpstr>  Биозавивка в домашних условиях  </vt:lpstr>
      <vt:lpstr>Спасибо за внимание!                                          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Био - завивка волос</dc:title>
  <dc:creator>Пк</dc:creator>
  <cp:lastModifiedBy>Пользователь</cp:lastModifiedBy>
  <cp:revision>7</cp:revision>
  <dcterms:created xsi:type="dcterms:W3CDTF">2015-12-24T20:33:34Z</dcterms:created>
  <dcterms:modified xsi:type="dcterms:W3CDTF">2017-02-01T07:22:22Z</dcterms:modified>
</cp:coreProperties>
</file>