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5" r:id="rId6"/>
    <p:sldId id="260" r:id="rId7"/>
    <p:sldId id="269" r:id="rId8"/>
    <p:sldId id="261" r:id="rId9"/>
    <p:sldId id="264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09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31C03-3FC5-46EB-BF3F-328D692C38A0}" type="datetimeFigureOut">
              <a:rPr lang="ru-RU" smtClean="0"/>
              <a:pPr/>
              <a:t>28.02.2016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1D7CEE-A293-4865-85EE-14BE8DA334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786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71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4B40BC-F4F6-4829-A797-27A42D23505B}" type="slidenum">
              <a:rPr lang="ru-RU" smtClean="0">
                <a:latin typeface="Arial" charset="0"/>
              </a:rPr>
              <a:pPr/>
              <a:t>10</a:t>
            </a:fld>
            <a:endParaRPr lang="ru-RU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2476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2858F5-8A6A-4E58-BF46-10DB6572BFC9}" type="slidenum">
              <a:rPr lang="ru-RU" smtClean="0">
                <a:latin typeface="Arial" charset="0"/>
              </a:rPr>
              <a:pPr/>
              <a:t>11</a:t>
            </a:fld>
            <a:endParaRPr lang="ru-RU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368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491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B4057F-C07A-461A-BF85-FAB2AC641161}" type="slidenum">
              <a:rPr lang="ru-RU" smtClean="0">
                <a:latin typeface="Arial" charset="0"/>
              </a:rPr>
              <a:pPr/>
              <a:t>12</a:t>
            </a:fld>
            <a:endParaRPr lang="ru-RU" smtClean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53018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DABB9-2AB1-4945-97F3-C46C3C5CDCFF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EEFD6-166F-4945-BA1D-43534E8A04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7EECB-F828-4EE4-A85E-A524CAC62304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2F5AC-0525-4459-B2A9-16230502E7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03020B-3386-4FBB-BEBE-A5B889E5EEE3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D5F7C-0F0F-43A2-8708-5C92CA42F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CCCC8A-2E21-4E55-9E59-C86A277A8701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D1C48-1B19-4044-9C86-C1B5C9AC7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6FAC3-3B13-4575-9D8A-A1CA6221955E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DD5A9-4F3B-42E3-A820-472E2E45B3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88B86-3381-4284-9DD6-1ADF15B27127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18805-6920-4BF1-8DDE-65BA593ECE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7C6E0-C4CB-4FCA-AC8B-9923B6164166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FE099A-747A-4E28-A3FC-86AA560CBA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34E23-143C-464D-B334-ADE6A9641B3D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F098E-5064-4A95-B0F1-A9976E01AA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C1156-02E3-4392-8B85-55745141792D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7DDBC-7E3D-441E-8175-E322959A0C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501687"/>
              <a:ext cx="4295219" cy="101494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8998"/>
              <a:ext cx="8280254" cy="1208906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786"/>
              <a:ext cx="8164231" cy="1102902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42"/>
              <a:ext cx="4939265" cy="926979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59F1E-20B3-46E1-9AA0-829BB2C5A923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59C21-179F-449F-86E4-23FB7C2A0E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681" y="4499676"/>
              <a:ext cx="4295219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8538" y="4319027"/>
              <a:ext cx="8280254" cy="1208092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4014" y="4334834"/>
              <a:ext cx="8164231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7164" y="4316769"/>
              <a:ext cx="4939265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AF486A-FFB7-45F3-9384-7DF464E55C8A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8EFBEF-5F54-4350-8FBE-C50031CE61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006" y="4499677"/>
              <a:ext cx="4295986" cy="1016152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8667" y="4319028"/>
              <a:ext cx="8279020" cy="1208091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4286" y="4334834"/>
              <a:ext cx="8165219" cy="1101960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5651" y="4316769"/>
              <a:ext cx="4940859" cy="925827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9AD34F-5B49-4299-8663-2C83A766943B}" type="datetimeFigureOut">
              <a:rPr lang="ru-RU"/>
              <a:pPr>
                <a:defRPr/>
              </a:pPr>
              <a:t>28.02.2016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DA6608-DF3D-4964-8C99-809B7E1BAA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74" r:id="rId7"/>
    <p:sldLayoutId id="2147483675" r:id="rId8"/>
    <p:sldLayoutId id="2147483676" r:id="rId9"/>
    <p:sldLayoutId id="2147483667" r:id="rId10"/>
    <p:sldLayoutId id="214748367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77958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Технические характеристики основных устройств персонального компьютера (ПК)</a:t>
            </a:r>
          </a:p>
        </p:txBody>
      </p:sp>
      <p:pic>
        <p:nvPicPr>
          <p:cNvPr id="13315" name="Рисунок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584" y="2986744"/>
            <a:ext cx="3429024" cy="1942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0032" y="2564904"/>
            <a:ext cx="3389318" cy="278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76221" y="404664"/>
            <a:ext cx="8229600" cy="1252537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Конфигурация компьютера</a:t>
            </a: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611560" y="2232014"/>
            <a:ext cx="8094261" cy="4200536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Конфигурацией (или спецификацией) компьютера называют характеристики устройств, которые в этот компьютер включены. Конфигурация компьютера определяется задачами, которые на нем решают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087190-5DAD-4907-B8F6-DC01E023449D}" type="slidenum">
              <a:rPr lang="ru-RU" altLang="en-US" smtClean="0"/>
              <a:pPr>
                <a:defRPr/>
              </a:pPr>
              <a:t>10</a:t>
            </a:fld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46088" y="179388"/>
            <a:ext cx="8229600" cy="1392224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Пример расшифровки записи сокращенной конфигурации:</a:t>
            </a:r>
          </a:p>
        </p:txBody>
      </p:sp>
      <p:sp>
        <p:nvSpPr>
          <p:cNvPr id="26627" name="Текст 4"/>
          <p:cNvSpPr>
            <a:spLocks noGrp="1"/>
          </p:cNvSpPr>
          <p:nvPr>
            <p:ph type="body" idx="1"/>
          </p:nvPr>
        </p:nvSpPr>
        <p:spPr>
          <a:xfrm>
            <a:off x="428596" y="1785926"/>
            <a:ext cx="8289925" cy="741362"/>
          </a:xfrm>
        </p:spPr>
        <p:txBody>
          <a:bodyPr/>
          <a:lstStyle/>
          <a:p>
            <a:r>
              <a:rPr lang="ru-RU" b="1" dirty="0" err="1" smtClean="0"/>
              <a:t>Pentium</a:t>
            </a:r>
            <a:r>
              <a:rPr lang="ru-RU" b="1" dirty="0" smtClean="0"/>
              <a:t> 4-2400/512/120Gb/128Mb </a:t>
            </a:r>
            <a:r>
              <a:rPr lang="ru-RU" b="1" dirty="0" err="1" smtClean="0"/>
              <a:t>GeForce</a:t>
            </a:r>
            <a:r>
              <a:rPr lang="ru-RU" b="1" dirty="0" smtClean="0"/>
              <a:t> FX5900/ 52xCD/FDD/</a:t>
            </a:r>
            <a:r>
              <a:rPr lang="ru-RU" b="1" dirty="0" err="1" smtClean="0"/>
              <a:t>Sound</a:t>
            </a:r>
            <a:r>
              <a:rPr lang="ru-RU" b="1" dirty="0" smtClean="0"/>
              <a:t>/</a:t>
            </a:r>
            <a:r>
              <a:rPr lang="en-US" b="1" dirty="0" smtClean="0"/>
              <a:t>LAN/</a:t>
            </a:r>
            <a:r>
              <a:rPr lang="ru-RU" b="1" dirty="0" smtClean="0"/>
              <a:t>ATX</a:t>
            </a:r>
          </a:p>
        </p:txBody>
      </p:sp>
      <p:sp>
        <p:nvSpPr>
          <p:cNvPr id="26628" name="Содержимое 2"/>
          <p:cNvSpPr>
            <a:spLocks noGrp="1"/>
          </p:cNvSpPr>
          <p:nvPr>
            <p:ph sz="half" idx="2"/>
          </p:nvPr>
        </p:nvSpPr>
        <p:spPr>
          <a:xfrm>
            <a:off x="428596" y="2714620"/>
            <a:ext cx="4402138" cy="3736975"/>
          </a:xfrm>
        </p:spPr>
        <p:txBody>
          <a:bodyPr/>
          <a:lstStyle/>
          <a:p>
            <a:r>
              <a:rPr lang="ru-RU" sz="2000" b="1" dirty="0" smtClean="0"/>
              <a:t>Pentium4 - 2400</a:t>
            </a:r>
            <a:r>
              <a:rPr lang="ru-RU" sz="2000" dirty="0" smtClean="0"/>
              <a:t> - процессор </a:t>
            </a:r>
            <a:r>
              <a:rPr lang="ru-RU" sz="2000" dirty="0" err="1" smtClean="0"/>
              <a:t>Intel</a:t>
            </a:r>
            <a:r>
              <a:rPr lang="ru-RU" sz="2000" dirty="0" smtClean="0"/>
              <a:t> Pentium4 с тактовой частотой 2400 мегагерц</a:t>
            </a:r>
          </a:p>
          <a:p>
            <a:r>
              <a:rPr lang="ru-RU" sz="2000" b="1" dirty="0" smtClean="0"/>
              <a:t>512</a:t>
            </a:r>
            <a:r>
              <a:rPr lang="ru-RU" sz="2000" dirty="0" smtClean="0"/>
              <a:t> - оперативная память объемом 512 мегабайт</a:t>
            </a:r>
          </a:p>
          <a:p>
            <a:r>
              <a:rPr lang="ru-RU" sz="2000" b="1" dirty="0" smtClean="0"/>
              <a:t>120Gb</a:t>
            </a:r>
            <a:r>
              <a:rPr lang="ru-RU" sz="2000" dirty="0" smtClean="0"/>
              <a:t> - жесткий диск объемом 120 гигабайт</a:t>
            </a:r>
          </a:p>
          <a:p>
            <a:r>
              <a:rPr lang="ru-RU" sz="2000" b="1" dirty="0" smtClean="0"/>
              <a:t>128Mb </a:t>
            </a:r>
            <a:r>
              <a:rPr lang="ru-RU" sz="2000" b="1" dirty="0" err="1" smtClean="0"/>
              <a:t>GeForce</a:t>
            </a:r>
            <a:r>
              <a:rPr lang="ru-RU" sz="2000" b="1" dirty="0" smtClean="0"/>
              <a:t> FX5900</a:t>
            </a:r>
            <a:r>
              <a:rPr lang="ru-RU" sz="2000" dirty="0" smtClean="0"/>
              <a:t> - видеокарта </a:t>
            </a:r>
            <a:r>
              <a:rPr lang="ru-RU" sz="2000" dirty="0" err="1" smtClean="0"/>
              <a:t>GeForce</a:t>
            </a:r>
            <a:r>
              <a:rPr lang="ru-RU" sz="2000" dirty="0" smtClean="0"/>
              <a:t> FX5900 с объемом видеопамяти 128 мегабайт</a:t>
            </a:r>
          </a:p>
        </p:txBody>
      </p:sp>
      <p:sp>
        <p:nvSpPr>
          <p:cNvPr id="26629" name="Содержимое 6"/>
          <p:cNvSpPr>
            <a:spLocks noGrp="1"/>
          </p:cNvSpPr>
          <p:nvPr>
            <p:ph sz="quarter" idx="4"/>
          </p:nvPr>
        </p:nvSpPr>
        <p:spPr>
          <a:xfrm>
            <a:off x="4857752" y="2786058"/>
            <a:ext cx="4041775" cy="3590925"/>
          </a:xfrm>
        </p:spPr>
        <p:txBody>
          <a:bodyPr/>
          <a:lstStyle/>
          <a:p>
            <a:r>
              <a:rPr lang="ru-RU" sz="2000" b="1" dirty="0" smtClean="0"/>
              <a:t>52xCD</a:t>
            </a:r>
            <a:r>
              <a:rPr lang="ru-RU" sz="2000" dirty="0" smtClean="0"/>
              <a:t> - дисковод для CDROM с максимальной скоростью чтения 52</a:t>
            </a:r>
          </a:p>
          <a:p>
            <a:r>
              <a:rPr lang="ru-RU" sz="2000" b="1" dirty="0" smtClean="0"/>
              <a:t>FDD</a:t>
            </a:r>
            <a:r>
              <a:rPr lang="ru-RU" sz="2000" dirty="0" smtClean="0"/>
              <a:t> - дисковод для чтения гибких дисков 3.5" </a:t>
            </a:r>
          </a:p>
          <a:p>
            <a:r>
              <a:rPr lang="ru-RU" sz="2000" b="1" dirty="0" err="1" smtClean="0"/>
              <a:t>Sound</a:t>
            </a:r>
            <a:r>
              <a:rPr lang="ru-RU" sz="2000" dirty="0" smtClean="0"/>
              <a:t> - звуковая карта </a:t>
            </a:r>
          </a:p>
          <a:p>
            <a:r>
              <a:rPr lang="ru-RU" sz="2000" b="1" dirty="0" smtClean="0"/>
              <a:t>LAN</a:t>
            </a:r>
            <a:r>
              <a:rPr lang="ru-RU" sz="2000" dirty="0" smtClean="0"/>
              <a:t> - сетевая плата</a:t>
            </a:r>
          </a:p>
          <a:p>
            <a:r>
              <a:rPr lang="ru-RU" sz="2000" b="1" dirty="0" smtClean="0"/>
              <a:t>ATX</a:t>
            </a:r>
            <a:r>
              <a:rPr lang="ru-RU" sz="2000" dirty="0" smtClean="0"/>
              <a:t> - компьютерный корпус форм-фактора ATX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EC3DCF-BB6C-4A7E-9768-A5A0865BFB29}" type="slidenum">
              <a:rPr lang="ru-RU" altLang="en-US" smtClean="0"/>
              <a:pPr>
                <a:defRPr/>
              </a:pPr>
              <a:t>11</a:t>
            </a:fld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7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277938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Задание.</a:t>
            </a:r>
            <a:br>
              <a:rPr lang="ru-RU" sz="4000" b="1" dirty="0" smtClean="0">
                <a:solidFill>
                  <a:srgbClr val="C00000"/>
                </a:solidFill>
              </a:rPr>
            </a:br>
            <a:r>
              <a:rPr lang="ru-RU" sz="4000" b="1" dirty="0" smtClean="0">
                <a:solidFill>
                  <a:srgbClr val="C00000"/>
                </a:solidFill>
              </a:rPr>
              <a:t>Расшифруйте конфигурацию:</a:t>
            </a:r>
          </a:p>
        </p:txBody>
      </p:sp>
      <p:sp>
        <p:nvSpPr>
          <p:cNvPr id="27651" name="Содержимое 8"/>
          <p:cNvSpPr>
            <a:spLocks noGrp="1"/>
          </p:cNvSpPr>
          <p:nvPr>
            <p:ph idx="1"/>
          </p:nvPr>
        </p:nvSpPr>
        <p:spPr>
          <a:xfrm>
            <a:off x="357158" y="1928802"/>
            <a:ext cx="8534400" cy="4527550"/>
          </a:xfrm>
        </p:spPr>
        <p:txBody>
          <a:bodyPr/>
          <a:lstStyle/>
          <a:p>
            <a:pPr marL="514350" indent="-514350">
              <a:spcBef>
                <a:spcPts val="1800"/>
              </a:spcBef>
              <a:spcAft>
                <a:spcPts val="1800"/>
              </a:spcAft>
              <a:buFont typeface="Garamond" pitchFamily="18" charset="0"/>
              <a:buAutoNum type="arabicPeriod"/>
            </a:pPr>
            <a:r>
              <a:rPr lang="en-US" sz="2800" dirty="0" smtClean="0"/>
              <a:t>Intel Pentium D 3.4GHz /2048Mb /300Gb /256Mb </a:t>
            </a:r>
            <a:r>
              <a:rPr lang="en-US" sz="2800" dirty="0" err="1" smtClean="0"/>
              <a:t>GeForce</a:t>
            </a:r>
            <a:r>
              <a:rPr lang="en-US" sz="2800" dirty="0" smtClean="0"/>
              <a:t> 7600GS /DVD±RW /Sound /</a:t>
            </a:r>
            <a:r>
              <a:rPr lang="en-US" sz="2800" dirty="0" err="1" smtClean="0"/>
              <a:t>Lan</a:t>
            </a:r>
            <a:r>
              <a:rPr lang="en-US" sz="2800" dirty="0" smtClean="0"/>
              <a:t> /</a:t>
            </a:r>
            <a:r>
              <a:rPr lang="en-US" sz="2800" dirty="0" err="1" smtClean="0"/>
              <a:t>Inwin</a:t>
            </a:r>
            <a:r>
              <a:rPr lang="en-US" sz="2800" dirty="0" smtClean="0"/>
              <a:t> ATX 430W </a:t>
            </a:r>
            <a:endParaRPr lang="ru-RU" sz="2800" dirty="0" smtClean="0"/>
          </a:p>
          <a:p>
            <a:pPr marL="514350" indent="-514350">
              <a:spcBef>
                <a:spcPts val="1800"/>
              </a:spcBef>
              <a:spcAft>
                <a:spcPts val="1800"/>
              </a:spcAft>
              <a:buFont typeface="Garamond" pitchFamily="18" charset="0"/>
              <a:buAutoNum type="arabicPeriod"/>
            </a:pPr>
            <a:r>
              <a:rPr lang="en-US" sz="2800" dirty="0" smtClean="0"/>
              <a:t>Intel Celeron 3066MHz /512Mb /200Gb /256Mb </a:t>
            </a:r>
            <a:r>
              <a:rPr lang="en-US" sz="2800" dirty="0" err="1" smtClean="0"/>
              <a:t>GeForce</a:t>
            </a:r>
            <a:r>
              <a:rPr lang="en-US" sz="2800" dirty="0" smtClean="0"/>
              <a:t> 7300LE /FDD /DVD /Sound /</a:t>
            </a:r>
            <a:r>
              <a:rPr lang="en-US" sz="2800" dirty="0" err="1" smtClean="0"/>
              <a:t>Lan</a:t>
            </a:r>
            <a:r>
              <a:rPr lang="en-US" sz="2800" dirty="0" smtClean="0"/>
              <a:t> /ATX 350W</a:t>
            </a:r>
            <a:endParaRPr lang="ru-RU" sz="2800" dirty="0" smtClean="0"/>
          </a:p>
          <a:p>
            <a:pPr marL="514350" indent="-514350">
              <a:spcBef>
                <a:spcPts val="1800"/>
              </a:spcBef>
              <a:spcAft>
                <a:spcPts val="1800"/>
              </a:spcAft>
              <a:buFont typeface="Garamond" pitchFamily="18" charset="0"/>
              <a:buAutoNum type="arabicPeriod"/>
            </a:pPr>
            <a:r>
              <a:rPr lang="en-US" sz="2800" dirty="0" smtClean="0"/>
              <a:t>Intel Pentium D 2.993GHz /512Mb /200Gb /256Mb </a:t>
            </a:r>
            <a:r>
              <a:rPr lang="en-US" sz="2800" dirty="0" err="1" smtClean="0"/>
              <a:t>GeForce</a:t>
            </a:r>
            <a:r>
              <a:rPr lang="en-US" sz="2800" dirty="0" smtClean="0"/>
              <a:t> 7300LE /FDD /DVD /Sound /</a:t>
            </a:r>
            <a:r>
              <a:rPr lang="en-US" sz="2800" dirty="0" err="1" smtClean="0"/>
              <a:t>Lan</a:t>
            </a:r>
            <a:r>
              <a:rPr lang="en-US" sz="2800" dirty="0" smtClean="0"/>
              <a:t> /ATX 350W </a:t>
            </a:r>
            <a:endParaRPr lang="ru-RU" sz="2800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65B294-31AF-492E-93DF-8247BC6FBC4F}" type="slidenum">
              <a:rPr lang="ru-RU" altLang="en-US" smtClean="0"/>
              <a:pPr>
                <a:defRPr/>
              </a:pPr>
              <a:t>12</a:t>
            </a:fld>
            <a:endParaRPr lang="ru-RU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3571876"/>
            <a:ext cx="38100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Рисунок 4"/>
          <p:cNvPicPr>
            <a:picLocks noChangeAspect="1"/>
          </p:cNvPicPr>
          <p:nvPr/>
        </p:nvPicPr>
        <p:blipFill rotWithShape="1">
          <a:blip r:embed="rId3"/>
          <a:srcRect t="16499" b="18997"/>
          <a:stretch/>
        </p:blipFill>
        <p:spPr bwMode="auto">
          <a:xfrm rot="20973672">
            <a:off x="468385" y="4854213"/>
            <a:ext cx="3614738" cy="155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12244" y="2132856"/>
            <a:ext cx="8496300" cy="3714776"/>
          </a:xfrm>
        </p:spPr>
        <p:txBody>
          <a:bodyPr rtlCol="0"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 Тактовая частота</a:t>
            </a:r>
            <a:endParaRPr lang="ru-RU" dirty="0"/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Разрядность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Кэш-память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Количество ядер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Частота и разрядность системной шины</a:t>
            </a:r>
          </a:p>
          <a:p>
            <a:pPr marL="274320" indent="-274320" fontAlgn="auto"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dirty="0" smtClean="0"/>
              <a:t>Объём оперативной памяти</a:t>
            </a:r>
            <a:endParaRPr lang="ru-RU" dirty="0"/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138"/>
            <a:ext cx="8229600" cy="1578694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00000"/>
                </a:solidFill>
              </a:rPr>
              <a:t>Основные технические характеристики</a:t>
            </a:r>
            <a:br>
              <a:rPr lang="ru-RU" sz="3600" b="1" dirty="0" smtClean="0">
                <a:solidFill>
                  <a:srgbClr val="C00000"/>
                </a:solidFill>
              </a:rPr>
            </a:br>
            <a:r>
              <a:rPr lang="ru-RU" sz="3600" b="1" dirty="0" smtClean="0">
                <a:solidFill>
                  <a:srgbClr val="C00000"/>
                </a:solidFill>
              </a:rPr>
              <a:t>центрального процессора (ЦП)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2484893"/>
            <a:ext cx="8147248" cy="4040451"/>
          </a:xfrm>
        </p:spPr>
        <p:txBody>
          <a:bodyPr rtlCol="0">
            <a:normAutofit/>
          </a:bodyPr>
          <a:lstStyle/>
          <a:p>
            <a:pPr marL="274320" indent="-274320" fontAlgn="auto">
              <a:spcBef>
                <a:spcPts val="1800"/>
              </a:spcBef>
              <a:spcAft>
                <a:spcPts val="1800"/>
              </a:spcAft>
              <a:defRPr/>
            </a:pPr>
            <a:r>
              <a:rPr lang="ru-RU" b="1" dirty="0"/>
              <a:t>Тактовая частота </a:t>
            </a:r>
            <a:r>
              <a:rPr lang="ru-RU" dirty="0"/>
              <a:t>-  показатель скорости выполнения команд центральным </a:t>
            </a:r>
            <a:r>
              <a:rPr lang="ru-RU" dirty="0" smtClean="0"/>
              <a:t>процессором.</a:t>
            </a:r>
          </a:p>
          <a:p>
            <a:pPr marL="274320" indent="-274320" fontAlgn="auto">
              <a:spcBef>
                <a:spcPts val="1800"/>
              </a:spcBef>
              <a:spcAft>
                <a:spcPts val="1800"/>
              </a:spcAft>
              <a:defRPr/>
            </a:pPr>
            <a:r>
              <a:rPr lang="ru-RU" b="1" dirty="0" smtClean="0"/>
              <a:t>Такт</a:t>
            </a:r>
            <a:r>
              <a:rPr lang="ru-RU" dirty="0" smtClean="0"/>
              <a:t> </a:t>
            </a:r>
            <a:r>
              <a:rPr lang="ru-RU" dirty="0"/>
              <a:t>- промежуток времени, необходимый для выполнения элементарной операции.</a:t>
            </a:r>
          </a:p>
          <a:p>
            <a:pPr marL="0" indent="0" fontAlgn="auto">
              <a:spcBef>
                <a:spcPts val="1800"/>
              </a:spcBef>
              <a:spcAft>
                <a:spcPts val="1800"/>
              </a:spcAft>
              <a:buFont typeface="Symbol" pitchFamily="18" charset="2"/>
              <a:buNone/>
              <a:defRPr/>
            </a:pPr>
            <a:r>
              <a:rPr lang="ru-RU" dirty="0" smtClean="0"/>
              <a:t>Единицей </a:t>
            </a:r>
            <a:r>
              <a:rPr lang="ru-RU" dirty="0"/>
              <a:t>одного такта принято считать 1 Гц (Герц). Это значит, что если частота равна 1 ГГц (</a:t>
            </a:r>
            <a:r>
              <a:rPr lang="ru-RU" dirty="0" err="1"/>
              <a:t>Гига</a:t>
            </a:r>
            <a:r>
              <a:rPr lang="ru-RU" dirty="0"/>
              <a:t> Герц), то ядро процессора выполняет 1 млрд. </a:t>
            </a:r>
            <a:r>
              <a:rPr lang="ru-RU" dirty="0" smtClean="0"/>
              <a:t>тактов.</a:t>
            </a:r>
            <a:endParaRPr lang="ru-RU" dirty="0"/>
          </a:p>
          <a:p>
            <a:pPr marL="274320" indent="-274320" fontAlgn="auto">
              <a:spcBef>
                <a:spcPts val="1800"/>
              </a:spcBef>
              <a:spcAft>
                <a:spcPts val="1800"/>
              </a:spcAft>
              <a:defRPr/>
            </a:pPr>
            <a:endParaRPr lang="ru-RU" dirty="0"/>
          </a:p>
        </p:txBody>
      </p:sp>
      <p:sp>
        <p:nvSpPr>
          <p:cNvPr id="1536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Тактовая частота</a:t>
            </a:r>
            <a:endParaRPr 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5720" y="1857364"/>
            <a:ext cx="8496300" cy="4376750"/>
          </a:xfrm>
        </p:spPr>
        <p:txBody>
          <a:bodyPr rtlCol="0">
            <a:normAutofit/>
          </a:bodyPr>
          <a:lstStyle/>
          <a:p>
            <a:pPr marL="274320" indent="-274320" fontAlgn="auto">
              <a:spcBef>
                <a:spcPts val="18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Разрядность процессора - величина, которая определяет количество информации, которое центральный процессор способен обработать за один такт.</a:t>
            </a:r>
          </a:p>
          <a:p>
            <a:pPr marL="274320" indent="-274320" fontAlgn="auto">
              <a:spcBef>
                <a:spcPts val="180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Например, если разрядность процессора равна 16, это значит, что он способен обработать 16 бит информации за один такт</a:t>
            </a:r>
            <a:r>
              <a:rPr lang="ru-RU" dirty="0" smtClean="0">
                <a:solidFill>
                  <a:schemeClr val="tx1"/>
                </a:solidFill>
              </a:rPr>
              <a:t>. Чем </a:t>
            </a:r>
            <a:r>
              <a:rPr lang="ru-RU" dirty="0">
                <a:solidFill>
                  <a:schemeClr val="tx1"/>
                </a:solidFill>
              </a:rPr>
              <a:t>выше разрядность процессора, тем большие объемы информации он может обрабатывать.</a:t>
            </a:r>
          </a:p>
          <a:p>
            <a:pPr marL="274320" indent="-274320" fontAlgn="auto">
              <a:spcBef>
                <a:spcPts val="1800"/>
              </a:spcBef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настоящее время используются 32- и 64-разрядные процессоры. </a:t>
            </a:r>
          </a:p>
          <a:p>
            <a:pPr marL="274320" indent="-274320" fontAlgn="auto">
              <a:spcAft>
                <a:spcPts val="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38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Разрядность процессора</a:t>
            </a:r>
            <a:endParaRPr lang="ru-RU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683568" y="1610127"/>
            <a:ext cx="7776864" cy="3471858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SzPct val="100000"/>
              <a:defRPr/>
            </a:pPr>
            <a:r>
              <a:rPr lang="ru-RU" sz="2000" dirty="0">
                <a:solidFill>
                  <a:schemeClr val="tx2"/>
                </a:solidFill>
                <a:latin typeface="+mn-lt"/>
                <a:cs typeface="+mn-cs"/>
              </a:rPr>
              <a:t>Системная </a:t>
            </a:r>
            <a:r>
              <a:rPr lang="ru-RU" sz="2000" dirty="0" err="1">
                <a:solidFill>
                  <a:schemeClr val="tx2"/>
                </a:solidFill>
                <a:latin typeface="+mn-lt"/>
                <a:cs typeface="+mn-cs"/>
              </a:rPr>
              <a:t>ши́на</a:t>
            </a:r>
            <a:r>
              <a:rPr lang="ru-RU" sz="2000" dirty="0">
                <a:solidFill>
                  <a:schemeClr val="tx2"/>
                </a:solidFill>
                <a:latin typeface="+mn-lt"/>
                <a:cs typeface="+mn-cs"/>
              </a:rPr>
              <a:t> в архитектуре компьютера — подсистема, служащая для передачи данных между функциональными блоками компьютера. </a:t>
            </a:r>
            <a:r>
              <a:rPr lang="ru-RU" sz="2000" dirty="0" smtClean="0">
                <a:solidFill>
                  <a:schemeClr val="tx2"/>
                </a:solidFill>
                <a:latin typeface="+mn-lt"/>
                <a:cs typeface="+mn-cs"/>
              </a:rPr>
              <a:t>Она соединяет </a:t>
            </a:r>
            <a:r>
              <a:rPr lang="ru-RU" sz="2000" dirty="0">
                <a:solidFill>
                  <a:schemeClr val="tx2"/>
                </a:solidFill>
                <a:latin typeface="+mn-lt"/>
                <a:cs typeface="+mn-cs"/>
              </a:rPr>
              <a:t>процессор с остальными устройствами в системном блоке.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SzPct val="100000"/>
              <a:defRPr/>
            </a:pPr>
            <a:r>
              <a:rPr lang="ru-RU" sz="2000" dirty="0">
                <a:solidFill>
                  <a:schemeClr val="tx2"/>
                </a:solidFill>
                <a:latin typeface="+mn-lt"/>
                <a:cs typeface="+mn-cs"/>
              </a:rPr>
              <a:t>В состав системной шины процессора </a:t>
            </a:r>
            <a:r>
              <a:rPr lang="ru-RU" sz="2000" dirty="0" smtClean="0">
                <a:solidFill>
                  <a:schemeClr val="tx2"/>
                </a:solidFill>
                <a:latin typeface="+mn-lt"/>
                <a:cs typeface="+mn-cs"/>
              </a:rPr>
              <a:t>входят: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schemeClr val="tx2"/>
                </a:solidFill>
                <a:latin typeface="+mn-lt"/>
                <a:cs typeface="+mn-cs"/>
              </a:rPr>
              <a:t>шина адреса,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schemeClr val="tx2"/>
                </a:solidFill>
                <a:latin typeface="+mn-lt"/>
                <a:cs typeface="+mn-cs"/>
              </a:rPr>
              <a:t>шина данных</a:t>
            </a:r>
          </a:p>
          <a:p>
            <a:pPr marL="342900" lvl="0" indent="-34290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/>
            </a:pPr>
            <a:r>
              <a:rPr lang="ru-RU" sz="2000" dirty="0" smtClean="0">
                <a:solidFill>
                  <a:schemeClr val="tx2"/>
                </a:solidFill>
                <a:latin typeface="+mn-lt"/>
                <a:cs typeface="+mn-cs"/>
              </a:rPr>
              <a:t>шина </a:t>
            </a:r>
            <a:r>
              <a:rPr lang="ru-RU" sz="2000" dirty="0">
                <a:solidFill>
                  <a:schemeClr val="tx2"/>
                </a:solidFill>
                <a:latin typeface="+mn-lt"/>
                <a:cs typeface="+mn-cs"/>
              </a:rPr>
              <a:t>управления.</a:t>
            </a:r>
          </a:p>
          <a:p>
            <a:pPr lvl="0"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SzPct val="100000"/>
              <a:defRPr/>
            </a:pPr>
            <a:r>
              <a:rPr lang="ru-RU" sz="2000" dirty="0">
                <a:solidFill>
                  <a:schemeClr val="tx2"/>
                </a:solidFill>
                <a:latin typeface="+mn-lt"/>
                <a:cs typeface="+mn-cs"/>
              </a:rPr>
              <a:t>Главными характеристиками шины являются ее разрядность и частота работы. Частота шины — это тактовая частота, с которой происходит обмен данными между процессором и системной шиной компьютера</a:t>
            </a:r>
            <a:r>
              <a:rPr lang="ru-RU" sz="2000" dirty="0" smtClean="0">
                <a:solidFill>
                  <a:schemeClr val="tx2"/>
                </a:solidFill>
                <a:latin typeface="+mn-lt"/>
                <a:cs typeface="+mn-cs"/>
              </a:rPr>
              <a:t>.</a:t>
            </a:r>
            <a:endParaRPr lang="ru-RU" sz="2000" dirty="0">
              <a:solidFill>
                <a:schemeClr val="tx2"/>
              </a:solidFill>
              <a:latin typeface="+mn-lt"/>
              <a:cs typeface="+mn-cs"/>
            </a:endParaRPr>
          </a:p>
        </p:txBody>
      </p:sp>
      <p:sp>
        <p:nvSpPr>
          <p:cNvPr id="3" name="Заголовок 2"/>
          <p:cNvSpPr txBox="1">
            <a:spLocks/>
          </p:cNvSpPr>
          <p:nvPr/>
        </p:nvSpPr>
        <p:spPr>
          <a:xfrm>
            <a:off x="457200" y="338138"/>
            <a:ext cx="8229600" cy="1252537"/>
          </a:xfrm>
          <a:prstGeom prst="rect">
            <a:avLst/>
          </a:prstGeom>
        </p:spPr>
        <p:txBody>
          <a:bodyPr/>
          <a:lstStyle/>
          <a:p>
            <a:pPr lvl="0" algn="ctr"/>
            <a:r>
              <a:rPr lang="ru-RU" sz="4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Частота и </a:t>
            </a:r>
            <a:r>
              <a:rPr lang="ru-RU" sz="4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разрядность</a:t>
            </a:r>
            <a:br>
              <a:rPr lang="ru-RU" sz="4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</a:br>
            <a:r>
              <a:rPr lang="ru-RU" sz="40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системной </a:t>
            </a:r>
            <a:r>
              <a:rPr lang="ru-RU" sz="40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шины</a:t>
            </a:r>
            <a:endParaRPr kumimoji="0" lang="ru-RU" sz="4000" b="0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772816"/>
            <a:ext cx="8208913" cy="4884748"/>
          </a:xfrm>
        </p:spPr>
        <p:txBody>
          <a:bodyPr rtlCol="0">
            <a:normAutofit/>
          </a:bodyPr>
          <a:lstStyle/>
          <a:p>
            <a:pPr fontAlgn="auto">
              <a:spcBef>
                <a:spcPts val="1200"/>
              </a:spcBef>
              <a:spcAft>
                <a:spcPts val="120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Э</a:t>
            </a:r>
            <a:r>
              <a:rPr lang="ru-RU" dirty="0" smtClean="0">
                <a:solidFill>
                  <a:schemeClr val="tx1"/>
                </a:solidFill>
              </a:rPr>
              <a:t>то </a:t>
            </a:r>
            <a:r>
              <a:rPr lang="ru-RU" dirty="0">
                <a:solidFill>
                  <a:schemeClr val="tx1"/>
                </a:solidFill>
              </a:rPr>
              <a:t>быстродействующая  память </a:t>
            </a:r>
            <a:r>
              <a:rPr lang="ru-RU" dirty="0" smtClean="0">
                <a:solidFill>
                  <a:schemeClr val="tx1"/>
                </a:solidFill>
              </a:rPr>
              <a:t>компьютера. Она </a:t>
            </a:r>
            <a:r>
              <a:rPr lang="ru-RU" dirty="0">
                <a:solidFill>
                  <a:schemeClr val="tx1"/>
                </a:solidFill>
              </a:rPr>
              <a:t>предназначена для временного хранения </a:t>
            </a:r>
            <a:r>
              <a:rPr lang="ru-RU" dirty="0" smtClean="0">
                <a:solidFill>
                  <a:schemeClr val="tx1"/>
                </a:solidFill>
              </a:rPr>
              <a:t>информации, </a:t>
            </a:r>
            <a:r>
              <a:rPr lang="ru-RU" dirty="0">
                <a:solidFill>
                  <a:schemeClr val="tx1"/>
                </a:solidFill>
              </a:rPr>
              <a:t>необходимых центральному процессору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Кэш-память, как и обычная память, имеет разрядность . Чем выше разрядность кэш-памяти тем с большими объемами данных может она работать.</a:t>
            </a:r>
          </a:p>
          <a:p>
            <a:pPr fontAlgn="auto">
              <a:spcBef>
                <a:spcPts val="1200"/>
              </a:spcBef>
              <a:spcAft>
                <a:spcPts val="60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Различают кэш-память трех </a:t>
            </a:r>
            <a:r>
              <a:rPr lang="ru-RU" dirty="0" smtClean="0">
                <a:solidFill>
                  <a:schemeClr val="tx1"/>
                </a:solidFill>
              </a:rPr>
              <a:t>уровней:</a:t>
            </a:r>
          </a:p>
          <a:p>
            <a:pPr marL="263525" indent="0" fontAlgn="auto">
              <a:spcBef>
                <a:spcPts val="600"/>
              </a:spcBef>
              <a:spcAft>
                <a:spcPts val="1200"/>
              </a:spcAft>
              <a:buNone/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первого</a:t>
            </a:r>
            <a:r>
              <a:rPr lang="ru-RU" dirty="0">
                <a:solidFill>
                  <a:schemeClr val="tx1"/>
                </a:solidFill>
              </a:rPr>
              <a:t> (L1), </a:t>
            </a:r>
            <a:r>
              <a:rPr lang="ru-RU" b="1" i="1" dirty="0">
                <a:solidFill>
                  <a:schemeClr val="tx1"/>
                </a:solidFill>
              </a:rPr>
              <a:t>второго</a:t>
            </a:r>
            <a:r>
              <a:rPr lang="ru-RU" b="1" dirty="0">
                <a:solidFill>
                  <a:schemeClr val="tx1"/>
                </a:solidFill>
              </a:rPr>
              <a:t> </a:t>
            </a:r>
            <a:r>
              <a:rPr lang="ru-RU" dirty="0">
                <a:solidFill>
                  <a:schemeClr val="tx1"/>
                </a:solidFill>
              </a:rPr>
              <a:t>(L2) и </a:t>
            </a:r>
            <a:r>
              <a:rPr lang="ru-RU" b="1" i="1" dirty="0">
                <a:solidFill>
                  <a:schemeClr val="tx1"/>
                </a:solidFill>
              </a:rPr>
              <a:t>третьего </a:t>
            </a:r>
            <a:r>
              <a:rPr lang="ru-RU" dirty="0">
                <a:solidFill>
                  <a:schemeClr val="tx1"/>
                </a:solidFill>
              </a:rPr>
              <a:t>(L3</a:t>
            </a:r>
            <a:r>
              <a:rPr lang="ru-RU" dirty="0" smtClean="0">
                <a:solidFill>
                  <a:schemeClr val="tx1"/>
                </a:solidFill>
              </a:rPr>
              <a:t>).</a:t>
            </a:r>
          </a:p>
          <a:p>
            <a:pPr marL="263525" indent="0" fontAlgn="auto">
              <a:spcBef>
                <a:spcPts val="600"/>
              </a:spcBef>
              <a:spcAft>
                <a:spcPts val="1200"/>
              </a:spcAft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Наиболее </a:t>
            </a:r>
            <a:r>
              <a:rPr lang="ru-RU" dirty="0">
                <a:solidFill>
                  <a:schemeClr val="tx1"/>
                </a:solidFill>
              </a:rPr>
              <a:t>часто в современных компьютерах применяют первые два уровня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682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C00000"/>
                </a:solidFill>
              </a:rPr>
              <a:t>Кэш-память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948130"/>
            <a:ext cx="8391683" cy="4884748"/>
          </a:xfrm>
        </p:spPr>
        <p:txBody>
          <a:bodyPr rtlCol="0">
            <a:normAutofit fontScale="92500" lnSpcReduction="2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b="1" dirty="0"/>
              <a:t>Кэш-память </a:t>
            </a:r>
            <a:r>
              <a:rPr lang="ru-RU" b="1" dirty="0" smtClean="0"/>
              <a:t>первого </a:t>
            </a:r>
            <a:r>
              <a:rPr lang="ru-RU" b="1" dirty="0"/>
              <a:t>уровня </a:t>
            </a:r>
            <a:r>
              <a:rPr lang="ru-RU" b="1" dirty="0"/>
              <a:t>(L1)</a:t>
            </a:r>
            <a:r>
              <a:rPr lang="ru-RU" dirty="0"/>
              <a:t> </a:t>
            </a:r>
            <a:r>
              <a:rPr lang="ru-RU" dirty="0" smtClean="0"/>
              <a:t> </a:t>
            </a:r>
            <a:r>
              <a:rPr lang="ru-RU" dirty="0"/>
              <a:t>является самой быстрой и самой дорогой памятью</a:t>
            </a:r>
            <a:r>
              <a:rPr lang="ru-RU" dirty="0" smtClean="0"/>
              <a:t>. Она расположена </a:t>
            </a:r>
            <a:r>
              <a:rPr lang="ru-RU" dirty="0"/>
              <a:t>на одном кристалле с процессором и  работает на </a:t>
            </a:r>
            <a:r>
              <a:rPr lang="ru-RU" dirty="0" smtClean="0"/>
              <a:t>его частоте. Используется </a:t>
            </a:r>
            <a:r>
              <a:rPr lang="ru-RU" dirty="0"/>
              <a:t>непосредственно ядром </a:t>
            </a:r>
            <a:r>
              <a:rPr lang="ru-RU" dirty="0" smtClean="0"/>
              <a:t>процессора. Емкость </a:t>
            </a:r>
            <a:r>
              <a:rPr lang="ru-RU" dirty="0"/>
              <a:t>кэш-памяти первого уровня невелика </a:t>
            </a:r>
            <a:r>
              <a:rPr lang="ru-RU" dirty="0" smtClean="0"/>
              <a:t>и </a:t>
            </a:r>
            <a:r>
              <a:rPr lang="ru-RU" dirty="0"/>
              <a:t>исчисляется килобайтами (обычно не более 128 Кбайт</a:t>
            </a:r>
            <a:r>
              <a:rPr lang="ru-RU" dirty="0" smtClean="0"/>
              <a:t>)</a:t>
            </a:r>
            <a:endParaRPr lang="ru-R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b="1" dirty="0"/>
              <a:t>Кэш-память второго </a:t>
            </a:r>
            <a:r>
              <a:rPr lang="ru-RU" b="1" dirty="0" smtClean="0"/>
              <a:t>уровня (</a:t>
            </a:r>
            <a:r>
              <a:rPr lang="en-US" b="1" dirty="0" smtClean="0"/>
              <a:t>L2</a:t>
            </a:r>
            <a:r>
              <a:rPr lang="ru-RU" b="1" dirty="0" smtClean="0"/>
              <a:t>)</a:t>
            </a:r>
            <a:r>
              <a:rPr lang="ru-RU" dirty="0"/>
              <a:t> — это высокоскоростная память, выполняющая те функции, что и кэш </a:t>
            </a:r>
            <a:r>
              <a:rPr lang="ru-RU" dirty="0" smtClean="0"/>
              <a:t>L1, имеет </a:t>
            </a:r>
            <a:r>
              <a:rPr lang="ru-RU" dirty="0"/>
              <a:t>более низкую скорость, но больший объем (от 128 Кбайт до 12 </a:t>
            </a:r>
            <a:r>
              <a:rPr lang="ru-RU" dirty="0" smtClean="0"/>
              <a:t>Мбайт)</a:t>
            </a:r>
            <a:endParaRPr lang="ru-RU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b="1" dirty="0"/>
              <a:t>Кэш-память третьего </a:t>
            </a:r>
            <a:r>
              <a:rPr lang="ru-RU" b="1" dirty="0" smtClean="0"/>
              <a:t>уровня</a:t>
            </a:r>
            <a:r>
              <a:rPr lang="en-US" b="1" dirty="0" smtClean="0"/>
              <a:t> (L3)</a:t>
            </a:r>
            <a:r>
              <a:rPr lang="ru-RU" dirty="0"/>
              <a:t> расположена на материнской плате. L3 значительно медленнее </a:t>
            </a:r>
            <a:r>
              <a:rPr lang="ru-RU" dirty="0" smtClean="0"/>
              <a:t>L1 и </a:t>
            </a:r>
            <a:r>
              <a:rPr lang="ru-RU" dirty="0"/>
              <a:t>L2, но быстрее оперативной памяти. </a:t>
            </a:r>
            <a:r>
              <a:rPr lang="ru-RU" dirty="0" smtClean="0"/>
              <a:t>Объем </a:t>
            </a:r>
            <a:r>
              <a:rPr lang="ru-RU" dirty="0"/>
              <a:t>L3 больше объема </a:t>
            </a:r>
            <a:r>
              <a:rPr lang="ru-RU" dirty="0" smtClean="0"/>
              <a:t>L1 и </a:t>
            </a:r>
            <a:r>
              <a:rPr lang="ru-RU" dirty="0"/>
              <a:t>L2. Кэш-память третьего уровня встречается в очень мощных </a:t>
            </a:r>
            <a:r>
              <a:rPr lang="ru-RU" dirty="0" smtClean="0"/>
              <a:t>компьютерах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692696"/>
            <a:ext cx="8229600" cy="682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C00000"/>
                </a:solidFill>
              </a:rPr>
              <a:t>Кэш-память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84605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42910" y="2285992"/>
            <a:ext cx="7817522" cy="3879312"/>
          </a:xfrm>
        </p:spPr>
        <p:txBody>
          <a:bodyPr rtlCol="0">
            <a:normAutofit/>
          </a:bodyPr>
          <a:lstStyle/>
          <a:p>
            <a:pPr fontAlgn="auto">
              <a:spcBef>
                <a:spcPts val="1800"/>
              </a:spcBef>
              <a:spcAft>
                <a:spcPts val="180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Наличие </a:t>
            </a:r>
            <a:r>
              <a:rPr lang="ru-RU" dirty="0">
                <a:solidFill>
                  <a:schemeClr val="tx1"/>
                </a:solidFill>
              </a:rPr>
              <a:t>нескольких ядер значительно увеличивает производительность </a:t>
            </a:r>
            <a:r>
              <a:rPr lang="ru-RU" dirty="0" smtClean="0">
                <a:solidFill>
                  <a:schemeClr val="tx1"/>
                </a:solidFill>
              </a:rPr>
              <a:t>процессора.</a:t>
            </a:r>
            <a:endParaRPr lang="ru-RU" dirty="0">
              <a:solidFill>
                <a:schemeClr val="tx1"/>
              </a:solidFill>
            </a:endParaRPr>
          </a:p>
          <a:p>
            <a:pPr fontAlgn="auto">
              <a:spcBef>
                <a:spcPts val="1800"/>
              </a:spcBef>
              <a:spcAft>
                <a:spcPts val="1800"/>
              </a:spcAft>
              <a:defRPr/>
            </a:pPr>
            <a:r>
              <a:rPr lang="ru-RU" dirty="0" err="1" smtClean="0">
                <a:solidFill>
                  <a:schemeClr val="tx1"/>
                </a:solidFill>
              </a:rPr>
              <a:t>Многоядерность</a:t>
            </a:r>
            <a:r>
              <a:rPr lang="ru-RU" dirty="0" smtClean="0">
                <a:solidFill>
                  <a:schemeClr val="tx1"/>
                </a:solidFill>
              </a:rPr>
              <a:t> процессора </a:t>
            </a:r>
            <a:r>
              <a:rPr lang="ru-RU" dirty="0">
                <a:solidFill>
                  <a:schemeClr val="tx1"/>
                </a:solidFill>
              </a:rPr>
              <a:t>позволяет реализовать функцию многозадачности: распределять работу приложений между ядрами процессора. Это означает, что каждое отдельное ядро работает со </a:t>
            </a:r>
            <a:r>
              <a:rPr lang="ru-RU" dirty="0" smtClean="0">
                <a:solidFill>
                  <a:schemeClr val="tx1"/>
                </a:solidFill>
              </a:rPr>
              <a:t>«своим» </a:t>
            </a:r>
            <a:r>
              <a:rPr lang="ru-RU" dirty="0">
                <a:solidFill>
                  <a:schemeClr val="tx1"/>
                </a:solidFill>
              </a:rPr>
              <a:t>приложением.</a:t>
            </a:r>
          </a:p>
          <a:p>
            <a:pPr marL="274320" indent="-274320" fontAlgn="auto">
              <a:spcBef>
                <a:spcPts val="1800"/>
              </a:spcBef>
              <a:spcAft>
                <a:spcPts val="1800"/>
              </a:spcAft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45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Количество ядер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115616" y="692696"/>
            <a:ext cx="7158037" cy="108012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Объем </a:t>
            </a:r>
            <a:r>
              <a:rPr lang="ru-RU" sz="4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оперативной </a:t>
            </a:r>
            <a:r>
              <a:rPr lang="ru-RU" sz="4400" b="1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памяти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863996" y="1764834"/>
            <a:ext cx="7661275" cy="4544486"/>
          </a:xfrm>
          <a:prstGeom prst="rect">
            <a:avLst/>
          </a:prstGeom>
        </p:spPr>
        <p:txBody>
          <a:bodyPr/>
          <a:lstStyle/>
          <a:p>
            <a:pPr marL="273050" marR="0" lvl="0" indent="-273050" algn="l" defTabSz="914400" rtl="0" eaLnBrk="1" fontAlgn="base" latinLnBrk="0" hangingPunct="1">
              <a:lnSpc>
                <a:spcPct val="90000"/>
              </a:lnSpc>
              <a:spcBef>
                <a:spcPts val="1200"/>
              </a:spcBef>
              <a:spcAft>
                <a:spcPts val="120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Измеряется в байтах:</a:t>
            </a:r>
            <a:endParaRPr lang="ru-RU" sz="2800" dirty="0">
              <a:solidFill>
                <a:schemeClr val="tx2"/>
              </a:solidFill>
              <a:latin typeface="+mn-lt"/>
              <a:cs typeface="+mn-cs"/>
            </a:endParaRPr>
          </a:p>
          <a:p>
            <a:pPr marL="263525" marR="0" lvl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tabLst/>
              <a:defRPr/>
            </a:pP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Кб – килобайты</a:t>
            </a:r>
          </a:p>
          <a:p>
            <a:pPr marL="263525" lv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defRPr/>
            </a:pP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Мб </a:t>
            </a:r>
            <a:r>
              <a:rPr kumimoji="0" lang="ru-RU" sz="2800" b="0" i="0" u="none" strike="noStrike" kern="120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м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егабайты</a:t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Гб </a:t>
            </a:r>
            <a:r>
              <a:rPr lang="ru-RU" sz="2800" dirty="0">
                <a:solidFill>
                  <a:schemeClr val="tx2"/>
                </a:solidFill>
              </a:rPr>
              <a:t>–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гигабайты</a:t>
            </a:r>
          </a:p>
          <a:p>
            <a:pPr marL="263525" marR="0" lvl="0" algn="l" defTabSz="914400" rtl="0" eaLnBrk="1" fontAlgn="base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tabLst/>
              <a:defRPr/>
            </a:pPr>
            <a:r>
              <a:rPr lang="ru-RU" sz="2800" dirty="0" smtClean="0">
                <a:solidFill>
                  <a:schemeClr val="tx2"/>
                </a:solidFill>
                <a:latin typeface="+mn-lt"/>
                <a:cs typeface="+mn-cs"/>
              </a:rPr>
              <a:t>1 Гб = </a:t>
            </a:r>
            <a:r>
              <a:rPr lang="ru-RU" sz="2800" dirty="0" smtClean="0">
                <a:solidFill>
                  <a:schemeClr val="tx2"/>
                </a:solidFill>
                <a:latin typeface="+mn-lt"/>
                <a:cs typeface="+mn-cs"/>
              </a:rPr>
              <a:t>1024 Мб; 1 Мб= </a:t>
            </a:r>
            <a:r>
              <a:rPr lang="ru-RU" sz="2800" dirty="0" smtClean="0">
                <a:solidFill>
                  <a:schemeClr val="tx2"/>
                </a:solidFill>
                <a:latin typeface="+mn-lt"/>
                <a:cs typeface="+mn-cs"/>
              </a:rPr>
              <a:t>1024 </a:t>
            </a:r>
            <a:r>
              <a:rPr lang="ru-RU" sz="2800" dirty="0" smtClean="0">
                <a:solidFill>
                  <a:schemeClr val="tx2"/>
                </a:solidFill>
                <a:latin typeface="+mn-lt"/>
                <a:cs typeface="+mn-cs"/>
              </a:rPr>
              <a:t>Кб; 1 Кб = 1024 байт</a:t>
            </a:r>
            <a:endParaRPr lang="ru-RU" sz="2800" dirty="0">
              <a:solidFill>
                <a:schemeClr val="tx2"/>
              </a:solidFill>
              <a:latin typeface="+mn-lt"/>
              <a:cs typeface="+mn-cs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90000"/>
              </a:lnSpc>
              <a:spcBef>
                <a:spcPts val="1800"/>
              </a:spcBef>
              <a:spcAft>
                <a:spcPts val="1200"/>
              </a:spcAft>
              <a:buClr>
                <a:schemeClr val="accent1"/>
              </a:buClr>
              <a:buSzPct val="100000"/>
              <a:buFont typeface="Symbol" pitchFamily="18" charset="2"/>
              <a:buChar char="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Объем оперативной памяти влияет на производительность компьютера. При недостатке оперативной памяти некоторые программы будут «зависать» - очень долго выполнять команды или совсем не смогут их 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выполнить</a:t>
            </a:r>
            <a:endParaRPr kumimoji="0" lang="ru-RU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175</TotalTime>
  <Words>417</Words>
  <Application>Microsoft Office PowerPoint</Application>
  <PresentationFormat>Экран (4:3)</PresentationFormat>
  <Paragraphs>65</Paragraphs>
  <Slides>12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9" baseType="lpstr">
      <vt:lpstr>Arial</vt:lpstr>
      <vt:lpstr>Calibri</vt:lpstr>
      <vt:lpstr>Candara</vt:lpstr>
      <vt:lpstr>Garamond</vt:lpstr>
      <vt:lpstr>Symbol</vt:lpstr>
      <vt:lpstr>Wingdings</vt:lpstr>
      <vt:lpstr>Волна</vt:lpstr>
      <vt:lpstr>Технические характеристики основных устройств персонального компьютера (ПК)</vt:lpstr>
      <vt:lpstr>Основные технические характеристики центрального процессора (ЦП)</vt:lpstr>
      <vt:lpstr>Тактовая частота</vt:lpstr>
      <vt:lpstr>Разрядность процессора</vt:lpstr>
      <vt:lpstr>Презентация PowerPoint</vt:lpstr>
      <vt:lpstr> Кэш-память </vt:lpstr>
      <vt:lpstr> Кэш-память </vt:lpstr>
      <vt:lpstr>Количество ядер</vt:lpstr>
      <vt:lpstr>Презентация PowerPoint</vt:lpstr>
      <vt:lpstr>Конфигурация компьютера</vt:lpstr>
      <vt:lpstr>Пример расшифровки записи сокращенной конфигурации:</vt:lpstr>
      <vt:lpstr>Задание. Расшифруйте конфигурацию: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Технические характеристики ПК</dc:title>
  <dc:creator>753</dc:creator>
  <cp:lastModifiedBy>admin</cp:lastModifiedBy>
  <cp:revision>26</cp:revision>
  <dcterms:created xsi:type="dcterms:W3CDTF">2013-12-19T13:35:42Z</dcterms:created>
  <dcterms:modified xsi:type="dcterms:W3CDTF">2016-02-28T08:45:50Z</dcterms:modified>
</cp:coreProperties>
</file>