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8F1B478-DBAF-40A3-807A-ED5CA27050A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41E7C3E-8991-4AC8-BBE0-8DEAD4B3F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7943B-CA64-4A34-9B55-AF03D7A52E5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08A46-6BFB-4064-AD09-3BA4ABCFB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48A66-FB44-42D5-9600-4003C97C4E8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A9C9-EC35-43F0-9596-7507FA48C1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0104C-DEE3-41CD-9A29-317F4FB2A9F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31A81-1AD0-4142-9F1A-3E8F91264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6852-0D65-47D1-B332-34082F164FF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C02D8-D0BD-4725-BB40-5571CBDB76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303C0-5A5C-407B-B39D-B388BA933FE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56AC8-70B1-428F-952F-9CBD4FAC4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01B60-06B6-4ECB-814D-A8CE8D08409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64D80-7C92-4650-8A8C-8FA88DEB9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09731-8176-45FF-B8D2-9E0BEBE31FF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5DDE3-172A-43D5-90D0-0E28FFD12F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A3392-B56B-4ABC-90E9-02D2826AD13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2C81B-25E3-4DB7-8897-F9ECCB3B9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B18BF-7B75-4D81-9EE2-49890BDD627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3AAB2-56DA-4896-9D99-77459F5107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0D5F2-0C0F-4721-87BF-F4856639603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E4F0-F694-4EE9-ADC3-885031034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BC544-69F9-45F9-BC41-D18AE6FC8D2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9D546-0A77-41E4-8951-B6DC4292E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C7A5FC-6288-4B83-A268-E55376DB6C1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8259DB-2188-4378-8AA1-0CF13083BC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10" r:id="rId9"/>
    <p:sldLayoutId id="2147483701" r:id="rId10"/>
    <p:sldLayoutId id="2147483700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-107950" y="115888"/>
            <a:ext cx="9288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Trebuchet MS" pitchFamily="34" charset="0"/>
              </a:rPr>
              <a:t>"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556792"/>
            <a:ext cx="666881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540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Профессия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</a:t>
            </a: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</a:t>
            </a:r>
            <a:b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</a:b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«Оператор ЭВМ»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14339" name="Picture 2" descr="https://arhivurokov.ru/kopilka/up/html/2017/06/27/k_5951fda52afd5/423257_1.png"/>
          <p:cNvPicPr>
            <a:picLocks noChangeAspect="1" noChangeArrowheads="1"/>
          </p:cNvPicPr>
          <p:nvPr/>
        </p:nvPicPr>
        <p:blipFill>
          <a:blip r:embed="rId2"/>
          <a:srcRect l="7979" t="42862" r="7681" b="10138"/>
          <a:stretch>
            <a:fillRect/>
          </a:stretch>
        </p:blipFill>
        <p:spPr bwMode="auto">
          <a:xfrm>
            <a:off x="2627313" y="3500438"/>
            <a:ext cx="44910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://koopteh.onego.ru/_data/files.thumb/f/3/f323581ebdd5447_1989.5c7afca79b_g-midd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81075"/>
            <a:ext cx="313055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116632"/>
            <a:ext cx="85106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Кто такой оператор ЭВМ?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15363" name="Picture 4" descr="http://mirkupit.ru/media/65/90/ixinj27pp8bw60w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0863" y="984250"/>
            <a:ext cx="31305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https://banner2.kisspng.com/20180505/bgw/kisspng-programmer-computer-programming-clip-art-micro-business-poster-5aee2f99c573a2.905198831525559193808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4292600"/>
            <a:ext cx="29178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88711" y="3356992"/>
            <a:ext cx="9001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оператор ЭВМ –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это специалист, отвечающий за подготовку данных на различных электронных носителях. Занимается набором и обработкой информации, расчетами и составлением таблиц для отчетов, обрабатывает документацию с целью внесения её в компьютерные базы данных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51238" y="82355"/>
            <a:ext cx="93041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История профессии Оператор ЭВМ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179388" y="849313"/>
            <a:ext cx="8785225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rebuchet MS" pitchFamily="34" charset="0"/>
              </a:rPr>
              <a:t>	Профессия приобрела актуальность с развитием информационных технологий и с активным использованием компьютеров в различных сферах жизнедеятельности.  </a:t>
            </a:r>
            <a:br>
              <a:rPr lang="ru-RU" sz="2400">
                <a:latin typeface="Trebuchet MS" pitchFamily="34" charset="0"/>
              </a:rPr>
            </a:br>
            <a:r>
              <a:rPr lang="ru-RU" sz="2400">
                <a:latin typeface="Trebuchet MS" pitchFamily="34" charset="0"/>
              </a:rPr>
              <a:t>	</a:t>
            </a:r>
          </a:p>
          <a:p>
            <a:r>
              <a:rPr lang="ru-RU" sz="2400">
                <a:latin typeface="Trebuchet MS" pitchFamily="34" charset="0"/>
              </a:rPr>
              <a:t>	История развития ЭВМ:</a:t>
            </a:r>
          </a:p>
          <a:p>
            <a:endParaRPr lang="ru-RU" sz="2400">
              <a:latin typeface="Trebuchet MS" pitchFamily="34" charset="0"/>
            </a:endParaRPr>
          </a:p>
          <a:p>
            <a:r>
              <a:rPr lang="ru-RU" sz="2400">
                <a:latin typeface="Trebuchet MS" pitchFamily="34" charset="0"/>
              </a:rPr>
              <a:t>1 поколение 1946-1958;</a:t>
            </a:r>
          </a:p>
          <a:p>
            <a:r>
              <a:rPr lang="ru-RU" sz="2400">
                <a:latin typeface="Trebuchet MS" pitchFamily="34" charset="0"/>
              </a:rPr>
              <a:t>2 поколение 1959-1963;</a:t>
            </a:r>
          </a:p>
          <a:p>
            <a:r>
              <a:rPr lang="ru-RU" sz="2400">
                <a:latin typeface="Trebuchet MS" pitchFamily="34" charset="0"/>
              </a:rPr>
              <a:t>3 поколение 1964 -1976;</a:t>
            </a:r>
          </a:p>
          <a:p>
            <a:r>
              <a:rPr lang="ru-RU" sz="2400">
                <a:latin typeface="Trebuchet MS" pitchFamily="34" charset="0"/>
              </a:rPr>
              <a:t>4 поколение 1976- по настоящее время.</a:t>
            </a:r>
            <a:br>
              <a:rPr lang="ru-RU" sz="2400">
                <a:latin typeface="Trebuchet MS" pitchFamily="34" charset="0"/>
              </a:rPr>
            </a:br>
            <a:r>
              <a:rPr lang="ru-RU" sz="2400">
                <a:latin typeface="Trebuchet MS" pitchFamily="34" charset="0"/>
              </a:rPr>
              <a:t>	</a:t>
            </a:r>
          </a:p>
          <a:p>
            <a:r>
              <a:rPr lang="ru-RU" sz="2400">
                <a:latin typeface="Trebuchet MS" pitchFamily="34" charset="0"/>
              </a:rPr>
              <a:t>	</a:t>
            </a:r>
          </a:p>
          <a:p>
            <a:r>
              <a:rPr lang="ru-RU" sz="2400">
                <a:latin typeface="Trebuchet MS" pitchFamily="34" charset="0"/>
              </a:rPr>
              <a:t>	В настоящее время является востребованной и популярной профессией.</a:t>
            </a:r>
            <a:br>
              <a:rPr lang="ru-RU" sz="2400">
                <a:latin typeface="Trebuchet MS" pitchFamily="34" charset="0"/>
              </a:rPr>
            </a:br>
            <a:endParaRPr lang="ru-RU" sz="2800">
              <a:latin typeface="Trebuchet MS" pitchFamily="34" charset="0"/>
            </a:endParaRPr>
          </a:p>
        </p:txBody>
      </p:sp>
      <p:pic>
        <p:nvPicPr>
          <p:cNvPr id="16387" name="Picture 4" descr="https://ds04.infourok.ru/uploads/ex/0a6a/00110de1-75582c3e/img10.jpg"/>
          <p:cNvPicPr>
            <a:picLocks noChangeAspect="1" noChangeArrowheads="1"/>
          </p:cNvPicPr>
          <p:nvPr/>
        </p:nvPicPr>
        <p:blipFill>
          <a:blip r:embed="rId2"/>
          <a:srcRect l="6586" t="24417" r="15912" b="10661"/>
          <a:stretch>
            <a:fillRect/>
          </a:stretch>
        </p:blipFill>
        <p:spPr bwMode="auto">
          <a:xfrm>
            <a:off x="6049963" y="2708275"/>
            <a:ext cx="2692400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AutoShape 6" descr="https://www.sundgren.se/1-things/2-tools_hans/images/acer_n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6389" name="AutoShape 8" descr="https://www.sundgren.se/1-things/2-tools_hans/images/acer_n30.jp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6390" name="AutoShape 10" descr="https://www.sundgren.se/1-things/2-tools_hans/images/acer_n30.jpg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3828" y="44624"/>
            <a:ext cx="81740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Обязанности оператора ЭВМ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79375" y="1052513"/>
            <a:ext cx="9083675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2000">
                <a:latin typeface="Trebuchet MS" pitchFamily="34" charset="0"/>
              </a:rPr>
              <a:t>Осуществляет техническую подготовку документации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>
                <a:latin typeface="Trebuchet MS" pitchFamily="34" charset="0"/>
              </a:rPr>
              <a:t>Выполняет набор различных текстов с соблюдением правил орфографии и пунктуации, а также стандартов оформления организационно-распорядительной документации.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>
                <a:latin typeface="Trebuchet MS" pitchFamily="34" charset="0"/>
              </a:rPr>
              <a:t>Осуществляет работу с электронной почтой, принимает входящие электронные письма и следит за своевременной отправкой исходящих.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>
                <a:latin typeface="Trebuchet MS" pitchFamily="34" charset="0"/>
              </a:rPr>
              <a:t>Заносит в компьютерные базы данных различную информацию, важную и необходимую для работы компании.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>
                <a:latin typeface="Trebuchet MS" pitchFamily="34" charset="0"/>
              </a:rPr>
              <a:t>Своевременно информирует руководство о необходимости приобретения материалов, непосредственно относящихся к производственному процессу.</a:t>
            </a:r>
          </a:p>
        </p:txBody>
      </p:sp>
      <p:pic>
        <p:nvPicPr>
          <p:cNvPr id="17411" name="Picture 2" descr="https://besplatka.ua/aws/14/40/60/08/1e8c07553c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4413250"/>
            <a:ext cx="32416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9" y="260648"/>
            <a:ext cx="88857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Знания и навыки оператора </a:t>
            </a:r>
            <a:r>
              <a:rPr lang="ru-RU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эвм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5122" name="Picture 2" descr="http://dosaaf34-nik.ru/dosaaf34_nik_ru/i/db/e4j7k9cczp5doenw_1024x464.jpg"/>
          <p:cNvPicPr>
            <a:picLocks noChangeAspect="1" noChangeArrowheads="1"/>
          </p:cNvPicPr>
          <p:nvPr/>
        </p:nvPicPr>
        <p:blipFill>
          <a:blip r:embed="rId2"/>
          <a:srcRect l="52301"/>
          <a:stretch>
            <a:fillRect/>
          </a:stretch>
        </p:blipFill>
        <p:spPr bwMode="auto">
          <a:xfrm>
            <a:off x="1042988" y="2205038"/>
            <a:ext cx="3024187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://pcload.moy.su/Image/098.jpg"/>
          <p:cNvPicPr>
            <a:picLocks noChangeAspect="1" noChangeArrowheads="1"/>
          </p:cNvPicPr>
          <p:nvPr/>
        </p:nvPicPr>
        <p:blipFill>
          <a:blip r:embed="rId3"/>
          <a:srcRect l="5293" t="6190" r="6322" b="9074"/>
          <a:stretch>
            <a:fillRect/>
          </a:stretch>
        </p:blipFill>
        <p:spPr bwMode="auto">
          <a:xfrm>
            <a:off x="5580063" y="2349500"/>
            <a:ext cx="3008312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5662" y="2708920"/>
            <a:ext cx="87334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Знание каких программ нужны </a:t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</a:b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оператору </a:t>
            </a:r>
            <a:r>
              <a:rPr lang="ru-RU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эвм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?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68560" y="116632"/>
            <a:ext cx="9567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Профессиональные  качества оператора ЭВМ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382291"/>
            <a:ext cx="657263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Физическая выносливость;</a:t>
            </a:r>
          </a:p>
          <a:p>
            <a:pPr marL="540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Логическое мышление;</a:t>
            </a:r>
          </a:p>
          <a:p>
            <a:pPr marL="540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Усидчивость;</a:t>
            </a:r>
          </a:p>
          <a:p>
            <a:pPr marL="540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Развитая координация движения;</a:t>
            </a:r>
          </a:p>
          <a:p>
            <a:pPr marL="540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Организованность;</a:t>
            </a:r>
          </a:p>
          <a:p>
            <a:pPr marL="540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Ответственность; </a:t>
            </a:r>
          </a:p>
          <a:p>
            <a:pPr marL="540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терпеливость;</a:t>
            </a:r>
          </a:p>
          <a:p>
            <a:pPr marL="540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Внимательность и другие качества.</a:t>
            </a: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19459" name="Picture 2" descr="https://mita.by/wp-content/uploads/2015/01/Vnimanie-1024x1024.jpg"/>
          <p:cNvPicPr>
            <a:picLocks noChangeAspect="1" noChangeArrowheads="1"/>
          </p:cNvPicPr>
          <p:nvPr/>
        </p:nvPicPr>
        <p:blipFill>
          <a:blip r:embed="rId2"/>
          <a:srcRect l="33553" t="15866" r="32735" b="21989"/>
          <a:stretch>
            <a:fillRect/>
          </a:stretch>
        </p:blipFill>
        <p:spPr bwMode="auto">
          <a:xfrm>
            <a:off x="755650" y="1465263"/>
            <a:ext cx="1368425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08520" y="188640"/>
            <a:ext cx="90492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Профессиональные заболевания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20482" name="Picture 2" descr="https://avatars.mds.yandex.net/get-marketpic/236212/market_OdHRbbVViKwViye99f9-nA/orig"/>
          <p:cNvPicPr>
            <a:picLocks noChangeAspect="1" noChangeArrowheads="1"/>
          </p:cNvPicPr>
          <p:nvPr/>
        </p:nvPicPr>
        <p:blipFill>
          <a:blip r:embed="rId2"/>
          <a:srcRect l="4610" t="29681" r="4890" b="33620"/>
          <a:stretch>
            <a:fillRect/>
          </a:stretch>
        </p:blipFill>
        <p:spPr bwMode="auto">
          <a:xfrm>
            <a:off x="3957638" y="1484313"/>
            <a:ext cx="3732212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https://the-challenger.ru/wp-content/uploads/2016/10/shutterstock_69637735_Medi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3517900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http://900igr.net/up/datas/202746/006.jpg"/>
          <p:cNvPicPr>
            <a:picLocks noChangeAspect="1" noChangeArrowheads="1"/>
          </p:cNvPicPr>
          <p:nvPr/>
        </p:nvPicPr>
        <p:blipFill>
          <a:blip r:embed="rId4"/>
          <a:srcRect l="66840" t="56566" r="3937" b="5246"/>
          <a:stretch>
            <a:fillRect/>
          </a:stretch>
        </p:blipFill>
        <p:spPr bwMode="auto">
          <a:xfrm>
            <a:off x="2770188" y="4221163"/>
            <a:ext cx="2312987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http://wp.kiparis-d.com.ua/wp-content/uploads/2015/05/nepravilnaya_poz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1228725"/>
            <a:ext cx="2016125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104</TotalTime>
  <Words>103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Trebuchet MS</vt:lpstr>
      <vt:lpstr>Arial</vt:lpstr>
      <vt:lpstr>Georgia</vt:lpstr>
      <vt:lpstr>Calibri</vt:lpstr>
      <vt:lpstr>Wingdings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Преподаватель: Доля</dc:title>
  <dc:creator>Александр</dc:creator>
  <cp:lastModifiedBy>user</cp:lastModifiedBy>
  <cp:revision>14</cp:revision>
  <dcterms:created xsi:type="dcterms:W3CDTF">2018-10-01T21:38:24Z</dcterms:created>
  <dcterms:modified xsi:type="dcterms:W3CDTF">2020-05-19T12:57:33Z</dcterms:modified>
</cp:coreProperties>
</file>