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D1F1D-9F9D-46B7-B000-C1EBF36B1B3B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A1360-C327-4520-B308-89B669492E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8F4BB-CA92-48DC-87EA-AF2C9AAD87CE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49466-EA38-479F-A033-2A51FC6ABD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062BB-09A3-4F0E-93EF-DABD890F89AC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BF461-727B-4696-88AC-A08BF9C46D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A1C5A-D45B-4203-A0FC-BDAF3295A14B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5D3AD-9F80-40D3-B3F3-B3E84E0985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F0BC6-C9C1-4E63-8E2A-9947275BAF1F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223A4-2D32-4A18-9646-E64643064F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70826-4E79-4A22-8DD2-78DA95E06413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2BEED-921B-49DF-95B8-2911585591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B84C1-775E-4C82-8879-B20EE8CA8F9C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98B7A-5DFC-4A76-9DF2-9362E4CED0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EC4D1-91F7-4AE5-AAA7-B1A2A2701E0D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1E0D14-4D53-4B99-8182-820E445FFE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92C5D1-4A98-4C9E-98E9-23832790DD3C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2591F-E334-4BF7-835A-6F16C0DD71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A1CDA-48B6-49C0-A714-834CEE22EE87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F7B284-9EA2-43C0-BD13-22E3E23ACC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958E7-6A53-4AF5-B303-C874E619BBDF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3934C-4752-417E-A732-540D3D9949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833A2E1-3656-4BE4-BF43-F8771DFD226E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71AE58A-1CEB-40CA-ACD8-8BF7788240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market.yandex.ru/model.xml?hid=91112&amp;modelid=1002171" TargetMode="External"/><Relationship Id="rId7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hyperlink" Target="http://images.yandex.ru/search?p=6&amp;ed=1&amp;text=%D1%80%D1%83%D1%87%D0%BD%D0%BE%D0%B9%20%D1%81%D0%BA%D0%B0%D0%BD%D0%B5%D1%80&amp;spsite=fake-027-1510050.ru&amp;img_url=www.best.shop.by/pics/items/Symbol-LS-2208.gif&amp;rpt=simage" TargetMode="External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42.jpeg"/><Relationship Id="rId7" Type="http://schemas.openxmlformats.org/officeDocument/2006/relationships/image" Target="../media/image44.jpeg"/><Relationship Id="rId2" Type="http://schemas.openxmlformats.org/officeDocument/2006/relationships/hyperlink" Target="http://images.yandex.ru/search?p=1&amp;ed=1&amp;text=%D1%86%D0%B8%D1%84%D1%80%D0%BE%D0%B2%D0%B0%D1%8F%20%D0%BA%D0%B0%D0%BC%D0%B5%D1%80%D1%8B&amp;spsite=fake-026-3648407.ru&amp;img_url=aziashop.ru/images/chinavasion-CVA-DC610-7-faceb.jpg&amp;rpt=simag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yandex.ru/search?p=14&amp;ed=1&amp;text=web-%D0%BA%D0%B0%D0%BC%D0%B5%D1%80%D1%8B&amp;spsite=fake-025-3207190.ru&amp;img_url=www.ydivi.ru/img/big/mpc_007.jpg&amp;rpt=simage" TargetMode="External"/><Relationship Id="rId5" Type="http://schemas.openxmlformats.org/officeDocument/2006/relationships/image" Target="../media/image43.jpeg"/><Relationship Id="rId4" Type="http://schemas.openxmlformats.org/officeDocument/2006/relationships/hyperlink" Target="http://images.yandex.ru/search?p=3&amp;ed=1&amp;text=web-%D0%BA%D0%B0%D0%BC%D0%B5%D1%80%D1%8B&amp;spsite=fake-016-5646494.ru&amp;img_url=www.elmir.ua/img/?pid=10090&amp;width=600&amp;height=600&amp;constrain=1&amp;file.jpg&amp;rpt=simage" TargetMode="External"/><Relationship Id="rId9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4%D0%B0%D0%B9%D0%BB:MSI_K7T266_motherboard.jpg" TargetMode="External"/><Relationship Id="rId7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hyperlink" Target="http://images.yandex.ru/search?p=14&amp;ed=1&amp;text=%D0%BC%D0%B0%D1%82%D0%B5%D1%80%D0%B8%D0%BD%D1%81%D0%BA%D0%B0%D1%8F%20%D0%BF%D0%BB%D0%B0%D1%82%D0%B0&amp;spsite=fake-029-128459.ru&amp;img_url=www.gigabyte.co.jp/FileList/Image/motherboard_productimage_ga-p35-ds3p_2.1_big.jpg&amp;rpt=simage&amp;nl=1" TargetMode="External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4%D0%B0%D0%B9%D0%BB:Eprom.jpg" TargetMode="External"/><Relationship Id="rId7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hyperlink" Target="http://images.yandex.ru/search?p=0&amp;ed=1&amp;text=%D0%BF%D0%B7%D1%83&amp;spsite=fake-002-954872.ru&amp;img_url=ra.foto.radikal.ru/0707/e9/f93f69a8ee17.jpg&amp;rpt=simage" TargetMode="External"/><Relationship Id="rId4" Type="http://schemas.openxmlformats.org/officeDocument/2006/relationships/image" Target="../media/image4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slide" Target="slide2.xml"/><Relationship Id="rId2" Type="http://schemas.openxmlformats.org/officeDocument/2006/relationships/hyperlink" Target="http://images.yandex.ru/search?p=11&amp;ed=1&amp;text=%D0%BE%D0%BF%D0%B5%D1%80%D0%B0%D1%82%D0%B8%D0%B2%D0%BD%D0%B0%D1%8F%20%D0%BF%D0%B0%D0%BC%D1%8F%D1%82%D1%8C&amp;spsite=fake-002-385444.ru&amp;img_url=mou140.omsk.edu.ru/projects/comp/img/pam.jpg&amp;rpt=simag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hyperlink" Target="http://images.yandex.ru/search?p=8&amp;ed=1&amp;text=%D0%BE%D0%BF%D0%B5%D1%80%D0%B0%D1%82%D0%B8%D0%B2%D0%BD%D0%B0%D1%8F%20%D0%BF%D0%B0%D0%BC%D1%8F%D1%82%D1%8C&amp;spsite=fake-018-452722.ru&amp;img_url=s61.radikal.ru/i172/0905/c4/660c450fe2ac.jpg&amp;rpt=simage" TargetMode="Externa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hyperlink" Target="http://images.yandex.ru/search?p=0&amp;ed=1&amp;text=%D0%BA%D1%8D%D1%88-%D0%BF%D0%B0%D0%BC%D1%8F%D1%82%D1%8C&amp;spsite=www.ferra.ru&amp;img_url=pda.terralab.ru/pubimages/54630.jpg&amp;rpt=simage" TargetMode="Externa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hyperlink" Target="http://ru.wikipedia.org/wiki/%D0%A4%D0%B0%D0%B9%D0%BB:Intel_80486DX2_bottom.jpg" TargetMode="External"/><Relationship Id="rId7" Type="http://schemas.openxmlformats.org/officeDocument/2006/relationships/hyperlink" Target="http://images.yandex.ru/search?p=6&amp;ed=1&amp;text=%D0%BF%D1%80%D0%BE%D1%86%D0%B5%D1%81%D1%81%D0%BE%D1%80&amp;spsite=fake-007-344639.ru&amp;img_url=regmedia.co.uk/2006/11/01/core2extreme_quad_cpu.jpg&amp;rpt=simage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11" Type="http://schemas.openxmlformats.org/officeDocument/2006/relationships/slide" Target="slide2.xml"/><Relationship Id="rId5" Type="http://schemas.openxmlformats.org/officeDocument/2006/relationships/hyperlink" Target="http://ru.wikipedia.org/wiki/%D0%A4%D0%B0%D0%B9%D0%BB:DownSL5ZE.JPG" TargetMode="External"/><Relationship Id="rId10" Type="http://schemas.openxmlformats.org/officeDocument/2006/relationships/image" Target="../media/image55.jpeg"/><Relationship Id="rId4" Type="http://schemas.openxmlformats.org/officeDocument/2006/relationships/image" Target="../media/image52.jpeg"/><Relationship Id="rId9" Type="http://schemas.openxmlformats.org/officeDocument/2006/relationships/hyperlink" Target="http://images.yandex.ru/search?p=13&amp;ed=1&amp;text=%D0%BF%D1%80%D0%BE%D1%86%D0%B5%D1%81%D1%81%D0%BE%D1%80&amp;spsite=fake-020-47125.ru&amp;img_url=bestcomp.in.ua/images/product_images/popup_images/215_0.jpg&amp;rpt=simage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search?p=15&amp;ed=1&amp;text=%D0%B4%D0%B8%D1%81%D0%BA%D0%B5%D1%82%D0%B0&amp;spsite=fake-007-12385411.ru&amp;img_url=img.merlion.ru/items/514944_v01_b.jpg&amp;rpt=simage" TargetMode="External"/><Relationship Id="rId7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hyperlink" Target="http://images.yandex.ru/search?p=1&amp;ed=1&amp;text=%D0%B4%D0%B8%D1%81%D0%BA%D0%B5%D1%82%D0%B0&amp;spsite=fake-023-3534756.ru&amp;img_url=www.zabvetlab.chita.ru/images/disk.jpg&amp;rpt=simage" TargetMode="External"/><Relationship Id="rId4" Type="http://schemas.openxmlformats.org/officeDocument/2006/relationships/image" Target="../media/image5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search?p=4&amp;ed=1&amp;text=%D0%B6%D0%B5%D1%81%D1%82%D0%BA%D0%B8%D0%B9%20%D0%B4%D0%B8%D1%81%D0%BA&amp;spsite=fake-015-394409.ru&amp;img_url=maddoginthecity.files.wordpress.com/2007/11/hard-drive.jpg&amp;rpt=simage" TargetMode="External"/><Relationship Id="rId7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hyperlink" Target="http://images.yandex.ru/search?p=14&amp;ed=1&amp;text=%D0%B6%D0%B5%D1%81%D1%82%D0%BA%D0%B8%D0%B9%20%D0%B4%D0%B8%D1%81%D0%BA&amp;spsite=fake-028-605182.ru&amp;img_url=www.samag.ru/art/09.2005/80-87+hdd-rep-rec.files/image001.gif&amp;rpt=simage" TargetMode="External"/><Relationship Id="rId4" Type="http://schemas.openxmlformats.org/officeDocument/2006/relationships/image" Target="../media/image5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search?p=15&amp;ed=1&amp;text=%D0%BB%D0%B0%D0%B7%D0%B5%D1%80%D0%BD%D1%8B%D0%B9%20%D0%B4%D0%B8%D1%81%D0%BA&amp;spsite=fake-027-623027.ru&amp;img_url=img.ria.ua/photos/ria/news_common/12/1291/129136/129136m.jpg&amp;rpt=simage" TargetMode="External"/><Relationship Id="rId7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hyperlink" Target="http://images.yandex.ru/search?p=7&amp;ed=1&amp;text=%D0%BB%D0%B0%D0%B7%D0%B5%D1%80%D0%BD%D1%8B%D0%B9%20%D0%B4%D0%B8%D1%81%D0%BA&amp;spsite=fake-006-2013159.ru&amp;img_url=img.ferra.ru/pubimages/75173.jpg&amp;rpt=simage" TargetMode="External"/><Relationship Id="rId4" Type="http://schemas.openxmlformats.org/officeDocument/2006/relationships/image" Target="../media/image6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5.xml"/><Relationship Id="rId18" Type="http://schemas.openxmlformats.org/officeDocument/2006/relationships/image" Target="../media/image9.png"/><Relationship Id="rId26" Type="http://schemas.openxmlformats.org/officeDocument/2006/relationships/slide" Target="slide14.xml"/><Relationship Id="rId39" Type="http://schemas.openxmlformats.org/officeDocument/2006/relationships/image" Target="../media/image1.png"/><Relationship Id="rId3" Type="http://schemas.openxmlformats.org/officeDocument/2006/relationships/slide" Target="slide13.xml"/><Relationship Id="rId21" Type="http://schemas.openxmlformats.org/officeDocument/2006/relationships/slide" Target="slide22.xml"/><Relationship Id="rId34" Type="http://schemas.openxmlformats.org/officeDocument/2006/relationships/image" Target="../media/image16.png"/><Relationship Id="rId42" Type="http://schemas.openxmlformats.org/officeDocument/2006/relationships/slide" Target="slide21.xml"/><Relationship Id="rId7" Type="http://schemas.openxmlformats.org/officeDocument/2006/relationships/image" Target="../media/image4.png"/><Relationship Id="rId12" Type="http://schemas.openxmlformats.org/officeDocument/2006/relationships/slide" Target="slide9.xml"/><Relationship Id="rId17" Type="http://schemas.openxmlformats.org/officeDocument/2006/relationships/image" Target="../media/image8.png"/><Relationship Id="rId25" Type="http://schemas.openxmlformats.org/officeDocument/2006/relationships/slide" Target="slide16.xml"/><Relationship Id="rId33" Type="http://schemas.openxmlformats.org/officeDocument/2006/relationships/image" Target="../media/image15.png"/><Relationship Id="rId38" Type="http://schemas.openxmlformats.org/officeDocument/2006/relationships/image" Target="../media/image20.png"/><Relationship Id="rId2" Type="http://schemas.openxmlformats.org/officeDocument/2006/relationships/image" Target="../media/image2.jpeg"/><Relationship Id="rId16" Type="http://schemas.openxmlformats.org/officeDocument/2006/relationships/image" Target="../media/image7.png"/><Relationship Id="rId20" Type="http://schemas.openxmlformats.org/officeDocument/2006/relationships/slide" Target="slide24.xml"/><Relationship Id="rId29" Type="http://schemas.openxmlformats.org/officeDocument/2006/relationships/image" Target="../media/image13.png"/><Relationship Id="rId41" Type="http://schemas.openxmlformats.org/officeDocument/2006/relationships/slide" Target="slide20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image" Target="../media/image6.png"/><Relationship Id="rId24" Type="http://schemas.openxmlformats.org/officeDocument/2006/relationships/image" Target="../media/image11.png"/><Relationship Id="rId32" Type="http://schemas.openxmlformats.org/officeDocument/2006/relationships/slide" Target="slide18.xml"/><Relationship Id="rId37" Type="http://schemas.openxmlformats.org/officeDocument/2006/relationships/image" Target="../media/image19.png"/><Relationship Id="rId40" Type="http://schemas.openxmlformats.org/officeDocument/2006/relationships/slide" Target="slide19.xml"/><Relationship Id="rId45" Type="http://schemas.openxmlformats.org/officeDocument/2006/relationships/image" Target="../media/image23.png"/><Relationship Id="rId5" Type="http://schemas.openxmlformats.org/officeDocument/2006/relationships/image" Target="../media/image3.png"/><Relationship Id="rId15" Type="http://schemas.openxmlformats.org/officeDocument/2006/relationships/slide" Target="slide10.xml"/><Relationship Id="rId23" Type="http://schemas.openxmlformats.org/officeDocument/2006/relationships/slide" Target="slide11.xml"/><Relationship Id="rId28" Type="http://schemas.openxmlformats.org/officeDocument/2006/relationships/image" Target="../media/image12.png"/><Relationship Id="rId36" Type="http://schemas.openxmlformats.org/officeDocument/2006/relationships/image" Target="../media/image18.png"/><Relationship Id="rId10" Type="http://schemas.openxmlformats.org/officeDocument/2006/relationships/slide" Target="slide4.xml"/><Relationship Id="rId19" Type="http://schemas.openxmlformats.org/officeDocument/2006/relationships/image" Target="../media/image10.png"/><Relationship Id="rId31" Type="http://schemas.openxmlformats.org/officeDocument/2006/relationships/slide" Target="slide17.xml"/><Relationship Id="rId44" Type="http://schemas.openxmlformats.org/officeDocument/2006/relationships/image" Target="../media/image22.png"/><Relationship Id="rId4" Type="http://schemas.openxmlformats.org/officeDocument/2006/relationships/slide" Target="slide3.xml"/><Relationship Id="rId9" Type="http://schemas.openxmlformats.org/officeDocument/2006/relationships/image" Target="../media/image5.png"/><Relationship Id="rId14" Type="http://schemas.openxmlformats.org/officeDocument/2006/relationships/slide" Target="slide8.xml"/><Relationship Id="rId22" Type="http://schemas.openxmlformats.org/officeDocument/2006/relationships/slide" Target="slide23.xml"/><Relationship Id="rId27" Type="http://schemas.openxmlformats.org/officeDocument/2006/relationships/slide" Target="slide15.xml"/><Relationship Id="rId30" Type="http://schemas.openxmlformats.org/officeDocument/2006/relationships/image" Target="../media/image14.png"/><Relationship Id="rId35" Type="http://schemas.openxmlformats.org/officeDocument/2006/relationships/image" Target="../media/image17.png"/><Relationship Id="rId43" Type="http://schemas.openxmlformats.org/officeDocument/2006/relationships/image" Target="../media/image2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search?p=19&amp;text=%D1%84%D0%BB%D0%B5%D1%88-%D0%BF%D0%B0%D0%BC%D1%8F%D1%82%D1%8C&amp;spsite=www.slipperybrick.com&amp;img_url=www.slipperybrick.com/wp-content/uploads/2006/12/traveldrive-25in1.jpg&amp;rpt=simage" TargetMode="External"/><Relationship Id="rId7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hyperlink" Target="http://images.yandex.ru/search?p=16&amp;text=%D1%84%D0%BB%D0%B5%D1%88-%D0%BF%D0%B0%D0%BC%D1%8F%D1%82%D1%8C&amp;spsite=www.inpro.org&amp;img_url=www.inpro.org/upload/iblock/15c/logo0.jpg&amp;rpt=simage" TargetMode="External"/><Relationship Id="rId4" Type="http://schemas.openxmlformats.org/officeDocument/2006/relationships/image" Target="../media/image62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64.jpeg"/><Relationship Id="rId7" Type="http://schemas.openxmlformats.org/officeDocument/2006/relationships/hyperlink" Target="http://images.yandex.ru/search?p=5&amp;ed=1&amp;text=%D1%81%D1%82%D1%80%D1%83%D0%B9%D0%BD%D1%8B%D0%B9%20%D0%BF%D1%80%D0%B8%D0%BD%D1%82%D0%B5%D1%80&amp;spsite=fake-017-547679.ru&amp;img_url=printmaster.ucoz.ru/R220/l.jpg&amp;rpt=simage" TargetMode="External"/><Relationship Id="rId2" Type="http://schemas.openxmlformats.org/officeDocument/2006/relationships/hyperlink" Target="http://images.yandex.ru/search?p=4&amp;ed=1&amp;text=%D0%BB%D0%B0%D0%B7%D0%B5%D1%80%D0%BD%D1%8B%D0%B9%20%D0%BF%D1%80%D0%B8%D0%BD%D1%82%D0%B5%D1%80&amp;spsite=fake-021-3739.ru&amp;img_url=www.larga.ru/files/catalog_categories/255423.jpg&amp;rpt=simag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hyperlink" Target="http://images.yandex.ru/search?p=7&amp;ed=1&amp;text=%D0%BC%D0%B0%D1%82%D1%80%D0%B8%D1%87%D0%BD%D1%8B%D0%B9%20%D0%BF%D1%80%D0%B8%D0%BD%D1%82%D0%B5%D1%80&amp;spsite=fake-008-2984888.ru&amp;img_url=www.itbox.in.ua/published/publicdata/ITBOX/attachments/SC/products_pictures/K0005266_big.jpg&amp;rpt=simage" TargetMode="External"/><Relationship Id="rId4" Type="http://schemas.openxmlformats.org/officeDocument/2006/relationships/image" Target="../media/image2.jpeg"/><Relationship Id="rId9" Type="http://schemas.openxmlformats.org/officeDocument/2006/relationships/slide" Target="slide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hyperlink" Target="http://images.yandex.ru/search?p=7&amp;ed=1&amp;text=%D0%BF%D0%BB%D0%BE%D1%82%D1%82%D0%B5%D1%80&amp;spsite=fake-007-1728941.ru&amp;img_url=polygraph-master.ru/info/plottery/foto/1.jpg&amp;rpt=simage" TargetMode="External"/><Relationship Id="rId7" Type="http://schemas.openxmlformats.org/officeDocument/2006/relationships/hyperlink" Target="http://images.yandex.ru/search?p=11&amp;ed=1&amp;text=%D0%BF%D0%BB%D0%BE%D1%82%D1%82%D0%B5%D1%80&amp;spsite=fake-015-1909995.ru&amp;img_url=www.metdetektor.ru/media/carn?f=goods/1255495460-3d77c3eafb0a20a6bd5d84670cbcd5b1.jpg&amp;t=rz&amp;s=ext&amp;rpt=simage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hyperlink" Target="http://images.yandex.ru/search?p=10&amp;ed=1&amp;text=%D0%BF%D0%BB%D0%BE%D1%82%D1%82%D0%B5%D1%80&amp;spsite=fake-029-122540.ru&amp;img_url=megadoski.ru/s_images/12551548477121.jpg&amp;rpt=simage" TargetMode="External"/><Relationship Id="rId4" Type="http://schemas.openxmlformats.org/officeDocument/2006/relationships/image" Target="../media/image67.jpeg"/><Relationship Id="rId9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hyperlink" Target="http://images.yandex.ru/search?p=6&amp;ed=1&amp;text=%D0%BC%D0%BE%D0%BD%D0%B8%D1%82%D0%BE%D1%80%D1%8B&amp;spsite=fake-012-225598.ru&amp;img_url=img.merlion.ru/items/551998_v01_b.jpg&amp;rpt=simage" TargetMode="External"/><Relationship Id="rId7" Type="http://schemas.openxmlformats.org/officeDocument/2006/relationships/hyperlink" Target="http://images.yandex.ru/search?p=5&amp;ed=1&amp;text=%D1%8D%D0%BB%D0%B5%D0%BA%D1%82%D1%80%D0%BE%D0%BD%D0%BD%D0%BE-%D0%BB%D1%83%D1%87%D0%B5%D0%B2%D0%B0%D1%8F%20%D1%82%D1%80%D1%83%D0%B1%D0%BA%D0%B0%20%D0%BC%D0%BE%D0%BD%D0%B8%D1%82%D0%BE%D1%80%D1%8B&amp;spsite=vova.v3v.ru&amp;img_url=chernykh.net/images/stories/fruit/two13.jpg&amp;rpt=simage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hyperlink" Target="http://images.yandex.ru/search?p=1&amp;ed=1&amp;text=%D1%8D%D0%BB%D0%B5%D0%BA%D1%82%D1%80%D0%BE%D0%BD%D0%BD%D0%BE-%D0%BB%D1%83%D1%87%D0%B5%D0%B2%D0%B0%D1%8F%20%D1%82%D1%80%D1%83%D0%B1%D0%BA%D0%B0%20%D0%BC%D0%BE%D0%BD%D0%B8%D1%82%D0%BE%D1%80%D1%8B&amp;spsite=fake-015-5342214.ru&amp;img_url=www.compulog.ru/img/monitor_4.jpg&amp;rpt=simage" TargetMode="External"/><Relationship Id="rId4" Type="http://schemas.openxmlformats.org/officeDocument/2006/relationships/image" Target="../media/image70.jpeg"/><Relationship Id="rId9" Type="http://schemas.openxmlformats.org/officeDocument/2006/relationships/slide" Target="slide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13" Type="http://schemas.openxmlformats.org/officeDocument/2006/relationships/slide" Target="slide2.xml"/><Relationship Id="rId3" Type="http://schemas.openxmlformats.org/officeDocument/2006/relationships/hyperlink" Target="http://images.yandex.ru/search?p=6&amp;ed=1&amp;text=%D0%BA%D0%BE%D0%BB%D0%BE%D0%BD%D0%BA%D0%B8&amp;spsite=fake-017-4364310.ru&amp;img_url=www.e1.ru/fun/photo/view_pic.php/p/9acb09361709528b0f508d51ae76aff0/view.pic&amp;rpt=simage" TargetMode="External"/><Relationship Id="rId7" Type="http://schemas.openxmlformats.org/officeDocument/2006/relationships/hyperlink" Target="http://images.yandex.ru/search?p=1&amp;ed=1&amp;text=%D0%BD%D0%B0%D1%83%D1%88%D0%BD%D0%B8%D0%BA%D0%B8&amp;spsite=fake-005-303257.ru&amp;img_url=itcity.com.ua/images/item_big/112780.jpg&amp;rpt=simage" TargetMode="External"/><Relationship Id="rId12" Type="http://schemas.openxmlformats.org/officeDocument/2006/relationships/image" Target="../media/image7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jpeg"/><Relationship Id="rId11" Type="http://schemas.openxmlformats.org/officeDocument/2006/relationships/hyperlink" Target="http://images.yandex.ru/search?p=11&amp;ed=1&amp;text=%D0%BD%D0%B0%D1%83%D1%88%D0%BD%D0%B8%D0%BA%D0%B8&amp;spsite=fake-019-670834.ru&amp;img_url=fotos.cdn.promodeejay.net/labeled/00/00/29/52/83/62_ff9138.jpg&amp;rpt=simage" TargetMode="External"/><Relationship Id="rId5" Type="http://schemas.openxmlformats.org/officeDocument/2006/relationships/hyperlink" Target="http://images.yandex.ru/search?p=3&amp;ed=1&amp;text=%D0%BD%D0%B0%D1%83%D1%88%D0%BD%D0%B8%D0%BA%D0%B8&amp;spsite=fake-004-1268131.ru&amp;img_url=www.klamas.ru/catalog/images/mmedia/Sennheiser/sennheiser_mx460.jpg&amp;rpt=simage" TargetMode="External"/><Relationship Id="rId10" Type="http://schemas.openxmlformats.org/officeDocument/2006/relationships/image" Target="../media/image76.jpeg"/><Relationship Id="rId4" Type="http://schemas.openxmlformats.org/officeDocument/2006/relationships/image" Target="../media/image73.jpeg"/><Relationship Id="rId9" Type="http://schemas.openxmlformats.org/officeDocument/2006/relationships/hyperlink" Target="http://images.yandex.ru/search?p=15&amp;ed=1&amp;text=%D0%BA%D0%BE%D0%BB%D0%BE%D0%BD%D0%BA%D0%B8&amp;spsite=fake-003-1403528.ru&amp;img_url=www.iiikt.narod.ru/osnov/mat3/comp/akkust.jpg&amp;rpt=simag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slide" Target="slide2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8.jpeg"/><Relationship Id="rId7" Type="http://schemas.openxmlformats.org/officeDocument/2006/relationships/hyperlink" Target="http://images.yandex.ru/search?p=1&amp;ed=1&amp;text=%D0%BC%D0%B0%D0%BD%D0%B8%D0%BF%D1%83%D0%BB%D1%8F%D1%82%D0%BE%D1%80%D1%8B%20%D0%BC%D1%8B%D1%88%D1%8C&amp;spsite=fake-000-969075.ru&amp;img_url=www.ret.ru/getmpictov.jsp?gid=502411&amp;rpt=simage" TargetMode="External"/><Relationship Id="rId2" Type="http://schemas.openxmlformats.org/officeDocument/2006/relationships/hyperlink" Target="http://images.yandex.ru/search?p=12&amp;ed=1&amp;text=%D0%BC%D0%B0%D0%BD%D0%B8%D0%BF%D1%83%D0%BB%D1%8F%D1%82%D0%BE%D1%80%D1%8B%20%D0%BC%D1%8B%D1%88%D1%8C&amp;spsite=fake-028-399364.ru&amp;img_url=netmag.msk.su/components/com_virtuemart/shop_image/product/x128.jpg&amp;rpt=simag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hyperlink" Target="http://images.yandex.ru/search?p=16&amp;ed=1&amp;text=%D0%BC%D0%B0%D0%BD%D0%B8%D0%BF%D1%83%D0%BB%D1%8F%D1%82%D0%BE%D1%80%D1%8B%20%D0%BC%D1%8B%D1%88%D1%8C&amp;spsite=fake-001-295846.ru&amp;img_url=img.merlion.ru/items/88475_v01_b.jpg&amp;rpt=simage" TargetMode="External"/><Relationship Id="rId4" Type="http://schemas.openxmlformats.org/officeDocument/2006/relationships/image" Target="../media/image2.jpeg"/><Relationship Id="rId9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slide" Target="slide2.xml"/><Relationship Id="rId2" Type="http://schemas.openxmlformats.org/officeDocument/2006/relationships/hyperlink" Target="http://images.yandex.ru/search?p=3&amp;text=%D0%BC%D0%B0%D0%BD%D0%B8%D0%BF%D1%83%D0%BB%D1%8F%D1%82%D0%BE%D1%80%D1%8B%20%D1%82%D1%80%D0%B5%D0%BA%D0%B1%D0%BE%D0%BB&amp;spsite=www.xmemory.ru&amp;img_url=www.xmemory.ru/upload/iblock/4af/26-104-108-05.jpg&amp;rpt=simag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hyperlink" Target="http://images.yandex.ru/search?p=7&amp;text=%D0%BC%D0%B0%D0%BD%D0%B8%D0%BF%D1%83%D0%BB%D1%8F%D1%82%D0%BE%D1%80%D1%8B%20%D1%82%D1%80%D0%B5%D0%BA%D0%B1%D0%BE%D0%BB&amp;spsite=fake-031-568408.ru&amp;img_url=news.ferra.ru/images/201/201230.jpg&amp;rpt=simage" TargetMode="Externa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slide" Target="slide2.xml"/><Relationship Id="rId2" Type="http://schemas.openxmlformats.org/officeDocument/2006/relationships/hyperlink" Target="http://images.yandex.ru/search?p=14&amp;ed=1&amp;text=%D0%BC%D0%B0%D0%BD%D0%B8%D0%BF%D1%83%D0%BB%D1%8F%D1%82%D0%BE%D1%80%D1%8B%20%D0%B4%D0%B6%D0%BE%D0%B9%D1%81%D1%82%D0%B8%D0%BA&amp;spsite=fake-020-379283.ru&amp;img_url=bazarit.com.ua/magento/media/catalog/product/cache/1/image/5e06319eda06f020e43594a9c230972d/23670.jpg&amp;rpt=simag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hyperlink" Target="http://images.yandex.ru/search?p=5&amp;ed=1&amp;text=%D0%BC%D0%B0%D0%BD%D0%B8%D0%BF%D1%83%D0%BB%D1%8F%D1%82%D0%BE%D1%80%D1%8B%20%D0%B4%D0%B6%D0%BE%D0%B9%D1%81%D1%82%D0%B8%D0%BA&amp;spsite=fake-004-180185.ru&amp;img_url=www.gameland.ru/post/34995/img/Frc3DPro_3qt_lef_hr.jpg&amp;rpt=simage" TargetMode="Externa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5.jpeg"/><Relationship Id="rId7" Type="http://schemas.openxmlformats.org/officeDocument/2006/relationships/hyperlink" Target="http://images.yandex.ru/search?p=1&amp;ed=1&amp;text=%D0%B3%D1%80%D0%B0%D1%84%D0%B8%D1%87%D0%B5%D1%81%D0%BA%D0%B8%D0%B9%20%D0%BF%D0%BB%D0%B0%D0%BD%D1%88%D0%B5%D1%82&amp;spsite=fake-014-17626.ru&amp;img_url=static.catalog.onliner.by/img/catalog/devices/gallery/wacom_intuos3a5_37819.jpg&amp;rpt=simage&amp;nl=1" TargetMode="External"/><Relationship Id="rId2" Type="http://schemas.openxmlformats.org/officeDocument/2006/relationships/hyperlink" Target="http://ru.wikipedia.org/wiki/%D0%A4%D0%B0%D0%B9%D0%BB:Wacom_Pen-tablet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hyperlink" Target="http://images.yandex.ru/search?p=2&amp;ed=1&amp;text=%D0%B3%D1%80%D0%B0%D1%84%D0%B8%D1%87%D0%B5%D1%81%D0%BA%D0%B8%D0%B9%20%D0%BF%D0%BB%D0%B0%D0%BD%D1%88%D0%B5%D1%82&amp;spsite=fake-014-574581.ru&amp;img_url=www.lapidus.ru/catalog/tablets/33584_main.jpg&amp;rpt=simage&amp;nl=1" TargetMode="External"/><Relationship Id="rId4" Type="http://schemas.openxmlformats.org/officeDocument/2006/relationships/image" Target="../media/image2.jpeg"/><Relationship Id="rId9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search?p=17&amp;ed=1&amp;text=%D1%81%D0%B2%D0%B5%D1%82%D0%BE%D0%B2%D0%BE%D0%B5%20%D0%BF%D0%B5%D1%80%D0%BE&amp;spsite=fake-031-3142756.ru&amp;img_url=www.digimedia.ru/UserFiles/image/materials/2009/May/mouse_anatomy/lightpen.jpg&amp;rpt=simage&amp;nl=1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3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search?p=6&amp;ed=1&amp;text=%D0%BC%D0%B0%D0%BD%D0%B8%D0%BF%D1%83%D0%BB%D1%8F%D1%82%D0%BE%D1%80%D1%8B%20%D1%82%D0%B0%D1%87%D0%BF%D0%B0%D0%B4&amp;spsite=fake-025-2451993.ru&amp;img_url=static.onliner.by/content/test/notebooks/amilo_si_1520/017536.jpg&amp;rpt=simage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3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857232"/>
            <a:ext cx="7772400" cy="3357586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Аппаратное обеспечение компьютера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3315" name="Picture 58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45200" y="4505325"/>
            <a:ext cx="3098800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WordArt 5" descr="Папирус"/>
          <p:cNvSpPr>
            <a:spLocks noChangeArrowheads="1" noChangeShapeType="1" noTextEdit="1"/>
          </p:cNvSpPr>
          <p:nvPr/>
        </p:nvSpPr>
        <p:spPr bwMode="auto">
          <a:xfrm>
            <a:off x="2339975" y="549275"/>
            <a:ext cx="3095625" cy="12954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4093"/>
                <a:gd name="adj2" fmla="val 0"/>
              </a:avLst>
            </a:prstTxWarp>
          </a:bodyPr>
          <a:lstStyle/>
          <a:p>
            <a:pPr algn="ctr"/>
            <a:r>
              <a:rPr lang="ru-RU" sz="4400" b="1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Сканер</a:t>
            </a:r>
          </a:p>
        </p:txBody>
      </p:sp>
      <p:sp>
        <p:nvSpPr>
          <p:cNvPr id="22530" name="Text Box 6"/>
          <p:cNvSpPr txBox="1">
            <a:spLocks noChangeArrowheads="1"/>
          </p:cNvSpPr>
          <p:nvPr/>
        </p:nvSpPr>
        <p:spPr bwMode="auto">
          <a:xfrm>
            <a:off x="611188" y="2205038"/>
            <a:ext cx="7777162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633413"/>
            <a:r>
              <a:rPr lang="ru-RU" sz="2000" b="1">
                <a:latin typeface="Times New Roman" pitchFamily="18" charset="0"/>
              </a:rPr>
              <a:t>Сканер</a:t>
            </a:r>
            <a:r>
              <a:rPr lang="ru-RU" sz="2000">
                <a:latin typeface="Times New Roman" pitchFamily="18" charset="0"/>
              </a:rPr>
              <a:t> – устройство, которое, анализируя какой-либо объект (обычно изображение, текст), создаёт цифровую копию изображения объекта. Процесс получения этой копии называется </a:t>
            </a:r>
            <a:r>
              <a:rPr lang="ru-RU" sz="2000" b="1" i="1">
                <a:latin typeface="Times New Roman" pitchFamily="18" charset="0"/>
              </a:rPr>
              <a:t>сканированием</a:t>
            </a:r>
            <a:r>
              <a:rPr lang="ru-RU" sz="2000">
                <a:latin typeface="Times New Roman" pitchFamily="18" charset="0"/>
              </a:rPr>
              <a:t>. В большинстве сканеров для преобразования изображения в цифровую форму применяются светочувствительные элементы на основе приборов с зарядовой связью. По способу перемещения считывающей головки и изображения относительно друг друга сканеры подразделяются на </a:t>
            </a:r>
            <a:r>
              <a:rPr lang="ru-RU" sz="2000" b="1" i="1">
                <a:latin typeface="Times New Roman" pitchFamily="18" charset="0"/>
              </a:rPr>
              <a:t>ручные, рулонные, 	           планшетные</a:t>
            </a:r>
            <a:r>
              <a:rPr lang="ru-RU" sz="2000">
                <a:latin typeface="Times New Roman" pitchFamily="18" charset="0"/>
              </a:rPr>
              <a:t> и </a:t>
            </a:r>
            <a:r>
              <a:rPr lang="ru-RU" sz="2000" b="1" i="1">
                <a:latin typeface="Times New Roman" pitchFamily="18" charset="0"/>
              </a:rPr>
              <a:t>проекционные</a:t>
            </a:r>
            <a:r>
              <a:rPr lang="ru-RU" sz="2000">
                <a:latin typeface="Times New Roman" pitchFamily="18" charset="0"/>
              </a:rPr>
              <a:t>. Разновидностью              проекционных сканеров являются слайд-сканеры,     предназначенные для сканирования фотопленок. </a:t>
            </a:r>
          </a:p>
        </p:txBody>
      </p:sp>
      <p:pic>
        <p:nvPicPr>
          <p:cNvPr id="22531" name="Рисунок 1" descr="http://mdata.yandex.ru/i?path=b0305140915__1240.jpg&amp;size=2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3663" y="549275"/>
            <a:ext cx="1441450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Рисунок 6" descr="http://im0-tub.yandex.net/i?id=102743916&amp;tov=0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16688" y="4437063"/>
            <a:ext cx="1343025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AutoShape 9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9750" y="6021388"/>
            <a:ext cx="647700" cy="361950"/>
          </a:xfrm>
          <a:prstGeom prst="actionButtonBackPrevious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141" descr="http://im2-tub.yandex.net/i?id=46824474&amp;tov=2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16688" y="4508500"/>
            <a:ext cx="1584325" cy="157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Рисунок 129" descr="http://im3-tub.yandex.net/i?id=59734627&amp;tov=3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32588" y="549275"/>
            <a:ext cx="1512887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Рисунок 132" descr="http://im0-tub.yandex.net/i?id=43270585&amp;tov=0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1188" y="1125538"/>
            <a:ext cx="134937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WordArt 4" descr="Папирус"/>
          <p:cNvSpPr>
            <a:spLocks noChangeArrowheads="1" noChangeShapeType="1" noTextEdit="1"/>
          </p:cNvSpPr>
          <p:nvPr/>
        </p:nvSpPr>
        <p:spPr bwMode="auto">
          <a:xfrm>
            <a:off x="2124075" y="549275"/>
            <a:ext cx="3671888" cy="12954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4400" b="1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blipFill dpi="0" rotWithShape="1">
                  <a:blip r:embed="rId8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Камеры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684213" y="1773238"/>
            <a:ext cx="7634287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0850"/>
            <a:r>
              <a:rPr lang="ru-RU" sz="2000" b="1">
                <a:latin typeface="Times New Roman" pitchFamily="18" charset="0"/>
              </a:rPr>
              <a:t>		</a:t>
            </a:r>
            <a:r>
              <a:rPr lang="en-US" sz="2000" b="1">
                <a:latin typeface="Times New Roman" pitchFamily="18" charset="0"/>
              </a:rPr>
              <a:t>Web</a:t>
            </a:r>
            <a:r>
              <a:rPr lang="ru-RU" sz="2000" b="1">
                <a:latin typeface="Times New Roman" pitchFamily="18" charset="0"/>
              </a:rPr>
              <a:t>-камера</a:t>
            </a:r>
            <a:r>
              <a:rPr lang="ru-RU" sz="2000">
                <a:latin typeface="Times New Roman" pitchFamily="18" charset="0"/>
              </a:rPr>
              <a:t> – цифровая видео или фотокамера, 			способная реальном времени фиксировать 			изображения, предназначенные для дальнейшей 	передачи по сети </a:t>
            </a:r>
            <a:r>
              <a:rPr lang="en-US" sz="2000" i="1">
                <a:latin typeface="Times New Roman" pitchFamily="18" charset="0"/>
              </a:rPr>
              <a:t>Internet</a:t>
            </a:r>
            <a:r>
              <a:rPr lang="ru-RU" sz="2000">
                <a:latin typeface="Times New Roman" pitchFamily="18" charset="0"/>
              </a:rPr>
              <a:t>.</a:t>
            </a:r>
          </a:p>
          <a:p>
            <a:pPr indent="450850"/>
            <a:r>
              <a:rPr lang="en-US" sz="2000" i="1">
                <a:latin typeface="Times New Roman" pitchFamily="18" charset="0"/>
              </a:rPr>
              <a:t>Web</a:t>
            </a:r>
            <a:r>
              <a:rPr lang="ru-RU" sz="2000" i="1">
                <a:latin typeface="Times New Roman" pitchFamily="18" charset="0"/>
              </a:rPr>
              <a:t>-камеры</a:t>
            </a:r>
            <a:r>
              <a:rPr lang="ru-RU" sz="2000">
                <a:latin typeface="Times New Roman" pitchFamily="18" charset="0"/>
              </a:rPr>
              <a:t>, доставляющие изображения через </a:t>
            </a:r>
            <a:r>
              <a:rPr lang="en-US" sz="2000">
                <a:latin typeface="Times New Roman" pitchFamily="18" charset="0"/>
              </a:rPr>
              <a:t>Internet</a:t>
            </a:r>
            <a:r>
              <a:rPr lang="ru-RU" sz="2000">
                <a:latin typeface="Times New Roman" pitchFamily="18" charset="0"/>
              </a:rPr>
              <a:t>, закачивают изображения на </a:t>
            </a:r>
            <a:r>
              <a:rPr lang="en-US" sz="2000">
                <a:latin typeface="Times New Roman" pitchFamily="18" charset="0"/>
              </a:rPr>
              <a:t>Web-</a:t>
            </a:r>
            <a:r>
              <a:rPr lang="ru-RU" sz="2000">
                <a:latin typeface="Times New Roman" pitchFamily="18" charset="0"/>
              </a:rPr>
              <a:t>сервер либо по запросу, либо непрерывно, либо через регулярные промежутки времени. Это достигается путём подключения камеры к компьютеру или благодаря возможностям самой камеры. Некоторые       современные модели обладают аппаратным и                программным обеспечением, которое позволяет                        камере самостоятельно работать в качестве                                   </a:t>
            </a:r>
            <a:r>
              <a:rPr lang="en-US" sz="2000">
                <a:latin typeface="Times New Roman" pitchFamily="18" charset="0"/>
              </a:rPr>
              <a:t>Web</a:t>
            </a:r>
            <a:r>
              <a:rPr lang="ru-RU" sz="2000">
                <a:latin typeface="Times New Roman" pitchFamily="18" charset="0"/>
              </a:rPr>
              <a:t>-сервера и (или) отсылать изображения                      электронной почтой.</a:t>
            </a:r>
          </a:p>
          <a:p>
            <a:pPr indent="450850"/>
            <a:endParaRPr lang="ru-RU" sz="2000">
              <a:latin typeface="Times New Roman" pitchFamily="18" charset="0"/>
            </a:endParaRPr>
          </a:p>
        </p:txBody>
      </p:sp>
      <p:sp>
        <p:nvSpPr>
          <p:cNvPr id="23558" name="AutoShape 9">
            <a:hlinkClick r:id="rId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9750" y="6092825"/>
            <a:ext cx="647700" cy="361950"/>
          </a:xfrm>
          <a:prstGeom prst="actionButtonBackPrevious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WordArt 5" descr="Папирус"/>
          <p:cNvSpPr>
            <a:spLocks noChangeArrowheads="1" noChangeShapeType="1" noTextEdit="1"/>
          </p:cNvSpPr>
          <p:nvPr/>
        </p:nvSpPr>
        <p:spPr bwMode="auto">
          <a:xfrm>
            <a:off x="1835150" y="549275"/>
            <a:ext cx="5400675" cy="12954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4400" b="1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Системная плата</a:t>
            </a:r>
          </a:p>
        </p:txBody>
      </p:sp>
      <p:sp>
        <p:nvSpPr>
          <p:cNvPr id="24578" name="Rectangle 7"/>
          <p:cNvSpPr>
            <a:spLocks noChangeArrowheads="1"/>
          </p:cNvSpPr>
          <p:nvPr/>
        </p:nvSpPr>
        <p:spPr bwMode="auto">
          <a:xfrm>
            <a:off x="611188" y="1989138"/>
            <a:ext cx="5688012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633413" algn="just"/>
            <a:r>
              <a:rPr lang="ru-RU" sz="2200" b="1">
                <a:latin typeface="Times New Roman" pitchFamily="18" charset="0"/>
              </a:rPr>
              <a:t>Системная (материнская)</a:t>
            </a:r>
            <a:r>
              <a:rPr lang="ru-RU" sz="2200" b="1">
                <a:latin typeface="Times New Roman" pitchFamily="18" charset="0"/>
                <a:cs typeface="Times New Roman" pitchFamily="18" charset="0"/>
              </a:rPr>
              <a:t> плата</a:t>
            </a:r>
            <a:r>
              <a:rPr lang="ru-RU" sz="2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>
                <a:latin typeface="Times New Roman" pitchFamily="18" charset="0"/>
              </a:rPr>
              <a:t>–</a:t>
            </a:r>
            <a:r>
              <a:rPr lang="ru-RU" sz="2200">
                <a:latin typeface="Times New Roman" pitchFamily="18" charset="0"/>
                <a:cs typeface="Times New Roman" pitchFamily="18" charset="0"/>
              </a:rPr>
              <a:t> это сложная многослойная </a:t>
            </a:r>
            <a:r>
              <a:rPr lang="ru-RU" sz="2200">
                <a:latin typeface="Times New Roman" pitchFamily="18" charset="0"/>
              </a:rPr>
              <a:t>печатная плата</a:t>
            </a:r>
            <a:r>
              <a:rPr lang="ru-RU" sz="2200">
                <a:latin typeface="Times New Roman" pitchFamily="18" charset="0"/>
                <a:cs typeface="Times New Roman" pitchFamily="18" charset="0"/>
              </a:rPr>
              <a:t>, на которой устанавливаются основные компоненты </a:t>
            </a:r>
            <a:r>
              <a:rPr lang="ru-RU" sz="2200">
                <a:latin typeface="Times New Roman" pitchFamily="18" charset="0"/>
              </a:rPr>
              <a:t>персонального компьютера</a:t>
            </a:r>
            <a:r>
              <a:rPr lang="ru-RU" sz="2200">
                <a:latin typeface="Times New Roman" pitchFamily="18" charset="0"/>
                <a:cs typeface="Times New Roman" pitchFamily="18" charset="0"/>
              </a:rPr>
              <a:t> (центральный процессор, контроллер ОЗУ и собственно </a:t>
            </a:r>
            <a:r>
              <a:rPr lang="ru-RU" sz="2200">
                <a:latin typeface="Times New Roman" pitchFamily="18" charset="0"/>
              </a:rPr>
              <a:t>ОЗУ</a:t>
            </a:r>
            <a:r>
              <a:rPr lang="ru-RU" sz="2200">
                <a:latin typeface="Times New Roman" pitchFamily="18" charset="0"/>
                <a:cs typeface="Times New Roman" pitchFamily="18" charset="0"/>
              </a:rPr>
              <a:t>, загрузочное</a:t>
            </a:r>
            <a:r>
              <a:rPr lang="ru-RU" sz="2200">
                <a:latin typeface="Times New Roman" pitchFamily="18" charset="0"/>
              </a:rPr>
              <a:t> ПЗУ</a:t>
            </a:r>
            <a:r>
              <a:rPr lang="ru-RU" sz="2200">
                <a:latin typeface="Times New Roman" pitchFamily="18" charset="0"/>
                <a:cs typeface="Times New Roman" pitchFamily="18" charset="0"/>
              </a:rPr>
              <a:t>, контроллеры базовых интерфейсов ввода-вывода). Как правило, материнская плата содержит разъёмы (слоты) для подключения дополнительных </a:t>
            </a:r>
            <a:r>
              <a:rPr lang="ru-RU" sz="2200">
                <a:latin typeface="Times New Roman" pitchFamily="18" charset="0"/>
              </a:rPr>
              <a:t>контролеров.</a:t>
            </a:r>
          </a:p>
          <a:p>
            <a:pPr indent="633413" algn="just" eaLnBrk="0" hangingPunct="0"/>
            <a:endParaRPr lang="ru-RU" sz="2200">
              <a:latin typeface="Times New Roman" pitchFamily="18" charset="0"/>
            </a:endParaRPr>
          </a:p>
        </p:txBody>
      </p:sp>
      <p:pic>
        <p:nvPicPr>
          <p:cNvPr id="24579" name="Рисунок 19" descr="http://upload.wikimedia.org/wikipedia/commons/thumb/0/0c/MSI_K7T266_motherboard.jpg/180px-MSI_K7T266_motherboard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3663" y="1989138"/>
            <a:ext cx="1800225" cy="122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Рисунок 219" descr="http://im5-tub.yandex.net/i?id=49620294&amp;tov=5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16688" y="3644900"/>
            <a:ext cx="187325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AutoShape 9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9750" y="6021388"/>
            <a:ext cx="647700" cy="361950"/>
          </a:xfrm>
          <a:prstGeom prst="actionButtonBackPrevious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WordArt 5" descr="Папирус"/>
          <p:cNvSpPr>
            <a:spLocks noChangeArrowheads="1" noChangeShapeType="1" noTextEdit="1"/>
          </p:cNvSpPr>
          <p:nvPr/>
        </p:nvSpPr>
        <p:spPr bwMode="auto">
          <a:xfrm>
            <a:off x="1908175" y="620713"/>
            <a:ext cx="5400675" cy="12954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4400" b="1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Постоянная память</a:t>
            </a:r>
          </a:p>
        </p:txBody>
      </p:sp>
      <p:sp>
        <p:nvSpPr>
          <p:cNvPr id="25602" name="Text Box 6"/>
          <p:cNvSpPr txBox="1">
            <a:spLocks noChangeArrowheads="1"/>
          </p:cNvSpPr>
          <p:nvPr/>
        </p:nvSpPr>
        <p:spPr bwMode="auto">
          <a:xfrm>
            <a:off x="684213" y="1989138"/>
            <a:ext cx="763428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534988">
              <a:spcBef>
                <a:spcPct val="50000"/>
              </a:spcBef>
            </a:pPr>
            <a:r>
              <a:rPr lang="ru-RU" sz="2000" b="1">
                <a:latin typeface="Times New Roman" pitchFamily="18" charset="0"/>
              </a:rPr>
              <a:t>Долговременная память ( </a:t>
            </a:r>
            <a:r>
              <a:rPr lang="ru-RU" sz="2000">
                <a:latin typeface="Times New Roman" pitchFamily="18" charset="0"/>
              </a:rPr>
              <a:t>также </a:t>
            </a:r>
            <a:r>
              <a:rPr lang="ru-RU" sz="2000" b="1">
                <a:latin typeface="Times New Roman" pitchFamily="18" charset="0"/>
              </a:rPr>
              <a:t>постоянное запоминающее устройство</a:t>
            </a:r>
            <a:r>
              <a:rPr lang="ru-RU" sz="2000">
                <a:latin typeface="Times New Roman" pitchFamily="18" charset="0"/>
              </a:rPr>
              <a:t> – </a:t>
            </a:r>
            <a:r>
              <a:rPr lang="ru-RU" sz="2000" b="1">
                <a:latin typeface="Times New Roman" pitchFamily="18" charset="0"/>
              </a:rPr>
              <a:t>ПЗУ</a:t>
            </a:r>
            <a:r>
              <a:rPr lang="ru-RU" sz="2000">
                <a:latin typeface="Times New Roman" pitchFamily="18" charset="0"/>
              </a:rPr>
              <a:t>) – энергонезависимая память, используется для хранения массива неизменяемых данных.</a:t>
            </a:r>
          </a:p>
        </p:txBody>
      </p:sp>
      <p:pic>
        <p:nvPicPr>
          <p:cNvPr id="25603" name="Рисунок 22" descr="http://upload.wikimedia.org/wikipedia/commons/thumb/1/16/Eprom.jpg/150px-Eprom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650" y="3573463"/>
            <a:ext cx="4033838" cy="209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Рисунок 162" descr="http://im7-tub.yandex.net/i?id=27116777&amp;tov=7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80063" y="3573463"/>
            <a:ext cx="2808287" cy="211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AutoShape 9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9750" y="6021388"/>
            <a:ext cx="647700" cy="361950"/>
          </a:xfrm>
          <a:prstGeom prst="actionButtonBackPrevious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Рисунок 168" descr="http://im8-tub.yandex.net/i?id=1853651&amp;tov=8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1773238"/>
            <a:ext cx="18351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WordArt 5" descr="Папирус"/>
          <p:cNvSpPr>
            <a:spLocks noChangeArrowheads="1" noChangeShapeType="1" noTextEdit="1"/>
          </p:cNvSpPr>
          <p:nvPr/>
        </p:nvSpPr>
        <p:spPr bwMode="auto">
          <a:xfrm>
            <a:off x="2195513" y="549275"/>
            <a:ext cx="5400675" cy="12954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4400" b="1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blipFill dpi="0" rotWithShape="1">
                  <a:blip r:embed="rId4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Оперативная память</a:t>
            </a:r>
          </a:p>
        </p:txBody>
      </p:sp>
      <p:sp>
        <p:nvSpPr>
          <p:cNvPr id="26627" name="Text Box 6"/>
          <p:cNvSpPr txBox="1">
            <a:spLocks noChangeArrowheads="1"/>
          </p:cNvSpPr>
          <p:nvPr/>
        </p:nvSpPr>
        <p:spPr bwMode="auto">
          <a:xfrm>
            <a:off x="827088" y="1628775"/>
            <a:ext cx="7561262" cy="405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801688"/>
            <a:r>
              <a:rPr lang="ru-RU" sz="2000" b="1">
                <a:latin typeface="Times New Roman" pitchFamily="18" charset="0"/>
              </a:rPr>
              <a:t>		Оперативная память</a:t>
            </a:r>
            <a:r>
              <a:rPr lang="ru-RU" sz="2000">
                <a:latin typeface="Times New Roman" pitchFamily="18" charset="0"/>
              </a:rPr>
              <a:t> (также </a:t>
            </a:r>
            <a:r>
              <a:rPr lang="ru-RU" sz="2000" b="1">
                <a:latin typeface="Times New Roman" pitchFamily="18" charset="0"/>
              </a:rPr>
              <a:t>оперативное 			запоминающее устройство</a:t>
            </a:r>
            <a:r>
              <a:rPr lang="ru-RU" sz="2000">
                <a:latin typeface="Times New Roman" pitchFamily="18" charset="0"/>
              </a:rPr>
              <a:t>, </a:t>
            </a:r>
            <a:r>
              <a:rPr lang="ru-RU" sz="2000" b="1">
                <a:latin typeface="Times New Roman" pitchFamily="18" charset="0"/>
              </a:rPr>
              <a:t>ОЗУ</a:t>
            </a:r>
            <a:r>
              <a:rPr lang="ru-RU" sz="2000">
                <a:latin typeface="Times New Roman" pitchFamily="18" charset="0"/>
              </a:rPr>
              <a:t>) – в  				информатике – память, часть системы памяти 			ЭВМ, в которую процессор может обратиться за 			одну операцию. Предназначена для временного хранения данных и команд, необходимых процессору для выполнения им операций. Оперативная память передаёт процессору данные непосредственно, либо через </a:t>
            </a:r>
            <a:r>
              <a:rPr lang="ru-RU" sz="2000" i="1">
                <a:latin typeface="Times New Roman" pitchFamily="18" charset="0"/>
              </a:rPr>
              <a:t>кэш-память</a:t>
            </a:r>
            <a:r>
              <a:rPr lang="ru-RU" sz="2000">
                <a:latin typeface="Times New Roman" pitchFamily="18" charset="0"/>
              </a:rPr>
              <a:t>. Каждая ячейка оперативной памяти имеет свой индивидуальный адрес.</a:t>
            </a:r>
          </a:p>
          <a:p>
            <a:pPr indent="801688"/>
            <a:r>
              <a:rPr lang="ru-RU" sz="2000">
                <a:latin typeface="Times New Roman" pitchFamily="18" charset="0"/>
              </a:rPr>
              <a:t>ОЗУ может изготавливаться как отдельный 	         блок или входить в конструкцию однокристальной                     </a:t>
            </a:r>
            <a:r>
              <a:rPr lang="ru-RU">
                <a:latin typeface="Calibri" pitchFamily="34" charset="0"/>
              </a:rPr>
              <a:t>ЭВМ</a:t>
            </a:r>
            <a:r>
              <a:rPr lang="ru-RU" sz="2000">
                <a:latin typeface="Times New Roman" pitchFamily="18" charset="0"/>
              </a:rPr>
              <a:t> или микроконтроллера.</a:t>
            </a:r>
          </a:p>
        </p:txBody>
      </p:sp>
      <p:pic>
        <p:nvPicPr>
          <p:cNvPr id="26628" name="Рисунок 171" descr="http://im8-tub.yandex.net/i?id=157342090&amp;tov=8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88125" y="4581525"/>
            <a:ext cx="1871663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AutoShape 9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9750" y="6021388"/>
            <a:ext cx="647700" cy="361950"/>
          </a:xfrm>
          <a:prstGeom prst="actionButtonBackPrevious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213" descr="http://im3-tub.yandex.net/i?id=5870204&amp;tov=3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3500438"/>
            <a:ext cx="2376488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WordArt 5" descr="Папирус"/>
          <p:cNvSpPr>
            <a:spLocks noChangeArrowheads="1" noChangeShapeType="1" noTextEdit="1"/>
          </p:cNvSpPr>
          <p:nvPr/>
        </p:nvSpPr>
        <p:spPr bwMode="auto">
          <a:xfrm>
            <a:off x="2627313" y="549275"/>
            <a:ext cx="4032250" cy="12954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4400" b="1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blipFill dpi="0" rotWithShape="1">
                  <a:blip r:embed="rId4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Кэш-память</a:t>
            </a:r>
          </a:p>
        </p:txBody>
      </p:sp>
      <p:sp>
        <p:nvSpPr>
          <p:cNvPr id="27651" name="Text Box 6"/>
          <p:cNvSpPr txBox="1">
            <a:spLocks noChangeArrowheads="1"/>
          </p:cNvSpPr>
          <p:nvPr/>
        </p:nvSpPr>
        <p:spPr bwMode="auto">
          <a:xfrm>
            <a:off x="611188" y="1916113"/>
            <a:ext cx="7489825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534988" algn="just"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</a:rPr>
              <a:t>Кэш-память</a:t>
            </a:r>
            <a:r>
              <a:rPr lang="ru-RU" sz="2400">
                <a:latin typeface="Times New Roman" pitchFamily="18" charset="0"/>
              </a:rPr>
              <a:t> – промежуточный буфер с быстрым доступом, содержащий копию той информации, которая хранится в оперативной памяти с менее быстрым доступом, но с наибольшей вероятностью может быть оттуда запрошена. Доступ к 	           данным в </a:t>
            </a:r>
            <a:r>
              <a:rPr lang="ru-RU" sz="2400" i="1">
                <a:latin typeface="Times New Roman" pitchFamily="18" charset="0"/>
              </a:rPr>
              <a:t>кэше</a:t>
            </a:r>
            <a:r>
              <a:rPr lang="ru-RU" sz="2400">
                <a:latin typeface="Times New Roman" pitchFamily="18" charset="0"/>
              </a:rPr>
              <a:t> идёт быстрее, чем 		          выборка исходных данных из медленной 	            памяти или их перевычисление, 			          за счёт чего уменьшается среднее время 	          доступа. </a:t>
            </a:r>
          </a:p>
        </p:txBody>
      </p:sp>
      <p:sp>
        <p:nvSpPr>
          <p:cNvPr id="27652" name="AutoShape 9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9750" y="6021388"/>
            <a:ext cx="647700" cy="361950"/>
          </a:xfrm>
          <a:prstGeom prst="actionButtonBackPrevious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WordArt 5" descr="Папирус"/>
          <p:cNvSpPr>
            <a:spLocks noChangeArrowheads="1" noChangeShapeType="1" noTextEdit="1"/>
          </p:cNvSpPr>
          <p:nvPr/>
        </p:nvSpPr>
        <p:spPr bwMode="auto">
          <a:xfrm>
            <a:off x="1619250" y="476250"/>
            <a:ext cx="4032250" cy="12954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4400" b="1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Процессор</a:t>
            </a:r>
          </a:p>
        </p:txBody>
      </p:sp>
      <p:sp>
        <p:nvSpPr>
          <p:cNvPr id="28674" name="Text Box 6"/>
          <p:cNvSpPr txBox="1">
            <a:spLocks noChangeArrowheads="1"/>
          </p:cNvSpPr>
          <p:nvPr/>
        </p:nvSpPr>
        <p:spPr bwMode="auto">
          <a:xfrm>
            <a:off x="611188" y="1844675"/>
            <a:ext cx="7634287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534988"/>
            <a:r>
              <a:rPr lang="ru-RU" sz="2000" b="1">
                <a:latin typeface="Times New Roman" pitchFamily="18" charset="0"/>
              </a:rPr>
              <a:t>Центральный процессор</a:t>
            </a:r>
            <a:r>
              <a:rPr lang="ru-RU" sz="2000">
                <a:latin typeface="Times New Roman" pitchFamily="18" charset="0"/>
              </a:rPr>
              <a:t> – исполнитель машинных инструкций, часть аппаратного обеспечения компьютера или программируемого логического контроллера, отвечающий за выполнение операций, заданных программами.</a:t>
            </a:r>
          </a:p>
          <a:p>
            <a:pPr indent="534988"/>
            <a:r>
              <a:rPr lang="ru-RU" sz="2000">
                <a:latin typeface="Times New Roman" pitchFamily="18" charset="0"/>
              </a:rPr>
              <a:t>Современные ЦП, выполняемые в виде отдельных микросхем (чипов), реализующих все особенности, присущие данного рода устройствам, называют микропроцессорами. </a:t>
            </a:r>
          </a:p>
        </p:txBody>
      </p:sp>
      <p:pic>
        <p:nvPicPr>
          <p:cNvPr id="28675" name="Рисунок 28" descr="http://upload.wikimedia.org/wikipedia/commons/thumb/e/e7/Intel_80486DX2_bottom.jpg/250px-Intel_80486DX2_bottom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79838" y="4149725"/>
            <a:ext cx="2232025" cy="183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Рисунок 31" descr="http://upload.wikimedia.org/wikipedia/commons/thumb/a/a2/DownSL5ZE.JPG/250px-DownSL5ZE.JPG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71550" y="4149725"/>
            <a:ext cx="238125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Рисунок 153" descr="http://im5-tub.yandex.net/i?id=19025033&amp;tov=5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04025" y="476250"/>
            <a:ext cx="1439863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Рисунок 156" descr="http://im0-tub.yandex.net/i?id=28128601&amp;tov=0">
            <a:hlinkClick r:id="rId9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372225" y="4149725"/>
            <a:ext cx="1800225" cy="178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9" name="AutoShape 9">
            <a:hlinkClick r:id="rId11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9750" y="6021388"/>
            <a:ext cx="647700" cy="361950"/>
          </a:xfrm>
          <a:prstGeom prst="actionButtonBackPrevious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WordArt 5" descr="Папирус"/>
          <p:cNvSpPr>
            <a:spLocks noChangeArrowheads="1" noChangeShapeType="1" noTextEdit="1"/>
          </p:cNvSpPr>
          <p:nvPr/>
        </p:nvSpPr>
        <p:spPr bwMode="auto">
          <a:xfrm>
            <a:off x="1403350" y="549275"/>
            <a:ext cx="6553200" cy="12954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4400" b="1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Гибкий магнитный диск</a:t>
            </a:r>
          </a:p>
        </p:txBody>
      </p:sp>
      <p:sp>
        <p:nvSpPr>
          <p:cNvPr id="29698" name="Text Box 6"/>
          <p:cNvSpPr txBox="1">
            <a:spLocks noChangeArrowheads="1"/>
          </p:cNvSpPr>
          <p:nvPr/>
        </p:nvSpPr>
        <p:spPr bwMode="auto">
          <a:xfrm>
            <a:off x="611188" y="1916113"/>
            <a:ext cx="7921625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534988"/>
            <a:r>
              <a:rPr lang="ru-RU" sz="2000" b="1">
                <a:latin typeface="Times New Roman" pitchFamily="18" charset="0"/>
              </a:rPr>
              <a:t>Гибкий магнитный диск (дискета) –</a:t>
            </a:r>
            <a:r>
              <a:rPr lang="ru-RU" sz="2000">
                <a:latin typeface="Times New Roman" pitchFamily="18" charset="0"/>
              </a:rPr>
              <a:t> портативный магнитный носитель информации, используемый для многократной записи и хранения данных сравнительно небольшого объема. Этот вид носителя был особенно распространён в 1970-х – конце 1990-х годов. Запись и считывание дискет осуществляется с помощью специального устройства — дисковода гибких дисков (флоппи-дисковода).</a:t>
            </a:r>
          </a:p>
          <a:p>
            <a:pPr indent="534988"/>
            <a:r>
              <a:rPr lang="ru-RU" sz="2000">
                <a:latin typeface="Times New Roman" pitchFamily="18" charset="0"/>
              </a:rPr>
              <a:t>Дискеты обычно имеют функцию защиты от записи, посредством которой можно предоставить доступ к данным только в режиме чтения.</a:t>
            </a:r>
          </a:p>
        </p:txBody>
      </p:sp>
      <p:pic>
        <p:nvPicPr>
          <p:cNvPr id="29699" name="Рисунок 186" descr="http://im7-tub.yandex.net/i?id=110932994&amp;tov=7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00338" y="4652963"/>
            <a:ext cx="146050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Рисунок 189" descr="http://im0-tub.yandex.net/i?id=77371987&amp;tov=0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00788" y="4652963"/>
            <a:ext cx="1584325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AutoShape 9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9750" y="6021388"/>
            <a:ext cx="647700" cy="361950"/>
          </a:xfrm>
          <a:prstGeom prst="actionButtonBackPrevious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WordArt 5" descr="Папирус"/>
          <p:cNvSpPr>
            <a:spLocks noChangeArrowheads="1" noChangeShapeType="1" noTextEdit="1"/>
          </p:cNvSpPr>
          <p:nvPr/>
        </p:nvSpPr>
        <p:spPr bwMode="auto">
          <a:xfrm>
            <a:off x="1619250" y="549275"/>
            <a:ext cx="6192838" cy="12954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4400" b="1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Жесткий магнитный диск</a:t>
            </a:r>
          </a:p>
        </p:txBody>
      </p:sp>
      <p:sp>
        <p:nvSpPr>
          <p:cNvPr id="30722" name="Text Box 6"/>
          <p:cNvSpPr txBox="1">
            <a:spLocks noChangeArrowheads="1"/>
          </p:cNvSpPr>
          <p:nvPr/>
        </p:nvSpPr>
        <p:spPr bwMode="auto">
          <a:xfrm>
            <a:off x="684213" y="1844675"/>
            <a:ext cx="7850187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534988"/>
            <a:r>
              <a:rPr lang="ru-RU" sz="2000" b="1">
                <a:latin typeface="Times New Roman" pitchFamily="18" charset="0"/>
              </a:rPr>
              <a:t>		Жесткий диск</a:t>
            </a:r>
            <a:r>
              <a:rPr lang="ru-RU" sz="2000">
                <a:latin typeface="Times New Roman" pitchFamily="18" charset="0"/>
              </a:rPr>
              <a:t> (</a:t>
            </a:r>
            <a:r>
              <a:rPr lang="ru-RU" sz="2000" i="1">
                <a:latin typeface="Times New Roman" pitchFamily="18" charset="0"/>
              </a:rPr>
              <a:t>винчестер</a:t>
            </a:r>
            <a:r>
              <a:rPr lang="ru-RU" sz="2000">
                <a:latin typeface="Times New Roman" pitchFamily="18" charset="0"/>
              </a:rPr>
              <a:t>) – устройство 				хранения информации, основанное на принципе 			магнитной записи. Является основным 				накопителем данных в большинстве 				компьютеров.</a:t>
            </a:r>
          </a:p>
          <a:p>
            <a:pPr indent="534988"/>
            <a:r>
              <a:rPr lang="ru-RU" sz="2000">
                <a:latin typeface="Times New Roman" pitchFamily="18" charset="0"/>
              </a:rPr>
              <a:t>		В отличие от «гибкого» диска (дискеты), 				информация записывается на жёсткие (алюминиевые, керамические или стеклянные)		      пластины, покрытые слоем ферримагнитного 		   материала, чаще всего двуокиси хрома. </a:t>
            </a:r>
          </a:p>
        </p:txBody>
      </p:sp>
      <p:pic>
        <p:nvPicPr>
          <p:cNvPr id="30723" name="Рисунок 174" descr="http://im4-tub.yandex.net/i?id=16815307&amp;tov=4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72225" y="4076700"/>
            <a:ext cx="1779588" cy="177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Рисунок 183" descr="http://im6-tub.yandex.net/i?id=2966163&amp;tov=6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4213" y="2060575"/>
            <a:ext cx="1800225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5" name="AutoShape 9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9750" y="6021388"/>
            <a:ext cx="647700" cy="361950"/>
          </a:xfrm>
          <a:prstGeom prst="actionButtonBackPrevious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WordArt 4" descr="Папирус"/>
          <p:cNvSpPr>
            <a:spLocks noChangeArrowheads="1" noChangeShapeType="1" noTextEdit="1"/>
          </p:cNvSpPr>
          <p:nvPr/>
        </p:nvSpPr>
        <p:spPr bwMode="auto">
          <a:xfrm>
            <a:off x="1143000" y="500063"/>
            <a:ext cx="4679950" cy="12954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4400" b="1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Оптические диски</a:t>
            </a:r>
          </a:p>
        </p:txBody>
      </p:sp>
      <p:sp>
        <p:nvSpPr>
          <p:cNvPr id="31746" name="Text Box 6"/>
          <p:cNvSpPr txBox="1">
            <a:spLocks noChangeArrowheads="1"/>
          </p:cNvSpPr>
          <p:nvPr/>
        </p:nvSpPr>
        <p:spPr bwMode="auto">
          <a:xfrm>
            <a:off x="827088" y="1916113"/>
            <a:ext cx="7561262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534988">
              <a:spcBef>
                <a:spcPct val="50000"/>
              </a:spcBef>
            </a:pPr>
            <a:r>
              <a:rPr lang="ru-RU" sz="2000" b="1">
                <a:latin typeface="Times New Roman" pitchFamily="18" charset="0"/>
              </a:rPr>
              <a:t>		Оптический диск</a:t>
            </a:r>
            <a:r>
              <a:rPr lang="ru-RU" sz="2000">
                <a:latin typeface="Times New Roman" pitchFamily="18" charset="0"/>
              </a:rPr>
              <a:t> – собирательное название 	для носителей информации, выполненных в виде 	дисков, 	чтение с которых ведётся с помощью 	оптического 	излучения. Диск обычно плоский, его основа сделана из поликарбоната, на который нанесён специальный слой, который и служит для хранения информации. Для считывания информации используется обычно луч лазера, который направляется на 	        специальный слой и отражается от него. При                     отражении луч модулируется мельчайшими                        выемками на специальном слое, на основании            декодирования этих изменений устройством                             чтения восстанавливается записанная на диск                     информация.</a:t>
            </a:r>
          </a:p>
        </p:txBody>
      </p:sp>
      <p:pic>
        <p:nvPicPr>
          <p:cNvPr id="31747" name="Рисунок 192" descr="http://im2-tub.yandex.net/i?id=69868424&amp;tov=2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67513" y="0"/>
            <a:ext cx="2376487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Рисунок 195" descr="http://im3-tub.yandex.net/i?id=15162158&amp;tov=3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1188" y="1989138"/>
            <a:ext cx="10953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AutoShape 9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9750" y="6021388"/>
            <a:ext cx="647700" cy="361950"/>
          </a:xfrm>
          <a:prstGeom prst="actionButtonBackPrevious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WordArt 4" descr="Папирус"/>
          <p:cNvSpPr>
            <a:spLocks noChangeArrowheads="1" noChangeShapeType="1" noTextEdit="1"/>
          </p:cNvSpPr>
          <p:nvPr/>
        </p:nvSpPr>
        <p:spPr bwMode="auto">
          <a:xfrm>
            <a:off x="684213" y="2708275"/>
            <a:ext cx="3529012" cy="1296988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2400" kern="10">
                <a:ln w="12700">
                  <a:solidFill>
                    <a:srgbClr val="FF9900"/>
                  </a:solidFill>
                  <a:round/>
                  <a:headEnd/>
                  <a:tailEnd/>
                </a:ln>
                <a:blipFill dpi="0" rotWithShape="1">
                  <a:blip r:embed="rId2">
                    <a:alphaModFix amt="50000"/>
                  </a:blip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Аппаратное обеспечение </a:t>
            </a:r>
          </a:p>
          <a:p>
            <a:pPr algn="ctr"/>
            <a:r>
              <a:rPr lang="ru-RU" sz="2400" kern="10">
                <a:ln w="12700">
                  <a:solidFill>
                    <a:srgbClr val="FF9900"/>
                  </a:solidFill>
                  <a:round/>
                  <a:headEnd/>
                  <a:tailEnd/>
                </a:ln>
                <a:blipFill dpi="0" rotWithShape="1">
                  <a:blip r:embed="rId2">
                    <a:alphaModFix amt="50000"/>
                  </a:blip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компьютера</a:t>
            </a:r>
          </a:p>
        </p:txBody>
      </p:sp>
      <p:sp>
        <p:nvSpPr>
          <p:cNvPr id="14338" name="Text Box 5"/>
          <p:cNvSpPr txBox="1">
            <a:spLocks noChangeArrowheads="1"/>
          </p:cNvSpPr>
          <p:nvPr/>
        </p:nvSpPr>
        <p:spPr bwMode="auto">
          <a:xfrm>
            <a:off x="1187450" y="2205038"/>
            <a:ext cx="22320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1" i="1">
                <a:solidFill>
                  <a:schemeClr val="bg1"/>
                </a:solidFill>
                <a:latin typeface="Calibri" pitchFamily="34" charset="0"/>
              </a:rPr>
              <a:t>Устройства ввода</a:t>
            </a:r>
          </a:p>
        </p:txBody>
      </p:sp>
      <p:sp>
        <p:nvSpPr>
          <p:cNvPr id="14339" name="Text Box 7"/>
          <p:cNvSpPr txBox="1">
            <a:spLocks noChangeArrowheads="1"/>
          </p:cNvSpPr>
          <p:nvPr/>
        </p:nvSpPr>
        <p:spPr bwMode="auto">
          <a:xfrm>
            <a:off x="1285875" y="4286250"/>
            <a:ext cx="23764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1" i="1">
                <a:solidFill>
                  <a:schemeClr val="bg1"/>
                </a:solidFill>
                <a:latin typeface="Calibri" pitchFamily="34" charset="0"/>
              </a:rPr>
              <a:t>Устройства вывода</a:t>
            </a:r>
          </a:p>
        </p:txBody>
      </p:sp>
      <p:sp>
        <p:nvSpPr>
          <p:cNvPr id="14340" name="Text Box 8"/>
          <p:cNvSpPr txBox="1">
            <a:spLocks noChangeArrowheads="1"/>
          </p:cNvSpPr>
          <p:nvPr/>
        </p:nvSpPr>
        <p:spPr bwMode="auto">
          <a:xfrm>
            <a:off x="5148263" y="3644900"/>
            <a:ext cx="21605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1" i="1">
                <a:latin typeface="Calibri" pitchFamily="34" charset="0"/>
                <a:hlinkClick r:id="rId3" action="ppaction://hlinksldjump"/>
              </a:rPr>
              <a:t>Системная плата</a:t>
            </a:r>
            <a:endParaRPr lang="ru-RU" sz="1600" b="1" i="1">
              <a:latin typeface="Calibri" pitchFamily="34" charset="0"/>
            </a:endParaRPr>
          </a:p>
        </p:txBody>
      </p:sp>
      <p:pic>
        <p:nvPicPr>
          <p:cNvPr id="14341" name="Picture 10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247972">
            <a:off x="517525" y="1322388"/>
            <a:ext cx="1016000" cy="52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11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500" y="500063"/>
            <a:ext cx="571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12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785938" y="500063"/>
            <a:ext cx="642937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13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971550" y="549275"/>
            <a:ext cx="42862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5" name="Text Box 14"/>
          <p:cNvSpPr txBox="1">
            <a:spLocks noChangeArrowheads="1"/>
          </p:cNvSpPr>
          <p:nvPr/>
        </p:nvSpPr>
        <p:spPr bwMode="auto">
          <a:xfrm>
            <a:off x="2000250" y="1500188"/>
            <a:ext cx="13684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>
                <a:solidFill>
                  <a:schemeClr val="bg1"/>
                </a:solidFill>
                <a:latin typeface="Calibri" pitchFamily="34" charset="0"/>
              </a:rPr>
              <a:t>Манипуляторы</a:t>
            </a:r>
          </a:p>
        </p:txBody>
      </p:sp>
      <p:sp>
        <p:nvSpPr>
          <p:cNvPr id="14346" name="Text Box 15"/>
          <p:cNvSpPr txBox="1">
            <a:spLocks noChangeArrowheads="1"/>
          </p:cNvSpPr>
          <p:nvPr/>
        </p:nvSpPr>
        <p:spPr bwMode="auto">
          <a:xfrm>
            <a:off x="1042988" y="1052513"/>
            <a:ext cx="7493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000" b="1">
                <a:latin typeface="Calibri" pitchFamily="34" charset="0"/>
                <a:hlinkClick r:id="rId10" action="ppaction://hlinksldjump"/>
              </a:rPr>
              <a:t>Мышь</a:t>
            </a:r>
            <a:endParaRPr lang="ru-RU" sz="1000" b="1">
              <a:latin typeface="Calibri" pitchFamily="34" charset="0"/>
            </a:endParaRPr>
          </a:p>
        </p:txBody>
      </p:sp>
      <p:sp>
        <p:nvSpPr>
          <p:cNvPr id="14347" name="Text Box 16"/>
          <p:cNvSpPr txBox="1">
            <a:spLocks noChangeArrowheads="1"/>
          </p:cNvSpPr>
          <p:nvPr/>
        </p:nvSpPr>
        <p:spPr bwMode="auto">
          <a:xfrm>
            <a:off x="2786063" y="1071563"/>
            <a:ext cx="7207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000" b="1">
                <a:latin typeface="Calibri" pitchFamily="34" charset="0"/>
                <a:hlinkClick r:id="rId6" action="ppaction://hlinksldjump"/>
              </a:rPr>
              <a:t>Трекбол</a:t>
            </a:r>
            <a:endParaRPr lang="ru-RU" sz="1000" b="1">
              <a:latin typeface="Calibri" pitchFamily="34" charset="0"/>
            </a:endParaRPr>
          </a:p>
        </p:txBody>
      </p:sp>
      <p:sp>
        <p:nvSpPr>
          <p:cNvPr id="14348" name="Text Box 17"/>
          <p:cNvSpPr txBox="1">
            <a:spLocks noChangeArrowheads="1"/>
          </p:cNvSpPr>
          <p:nvPr/>
        </p:nvSpPr>
        <p:spPr bwMode="auto">
          <a:xfrm>
            <a:off x="1714500" y="1071563"/>
            <a:ext cx="9128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000" b="1">
                <a:latin typeface="Calibri" pitchFamily="34" charset="0"/>
                <a:hlinkClick r:id="rId8" action="ppaction://hlinksldjump"/>
              </a:rPr>
              <a:t>Джойстик</a:t>
            </a:r>
            <a:endParaRPr lang="ru-RU" sz="1000" b="1">
              <a:latin typeface="Calibri" pitchFamily="34" charset="0"/>
            </a:endParaRPr>
          </a:p>
        </p:txBody>
      </p:sp>
      <p:sp>
        <p:nvSpPr>
          <p:cNvPr id="14349" name="Text Box 18"/>
          <p:cNvSpPr txBox="1">
            <a:spLocks noChangeArrowheads="1"/>
          </p:cNvSpPr>
          <p:nvPr/>
        </p:nvSpPr>
        <p:spPr bwMode="auto">
          <a:xfrm>
            <a:off x="468313" y="1844675"/>
            <a:ext cx="10795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>
                <a:latin typeface="Calibri" pitchFamily="34" charset="0"/>
                <a:hlinkClick r:id="rId4" action="ppaction://hlinksldjump"/>
              </a:rPr>
              <a:t>Клавиатура</a:t>
            </a:r>
            <a:endParaRPr lang="ru-RU" sz="1200" b="1">
              <a:latin typeface="Calibri" pitchFamily="34" charset="0"/>
            </a:endParaRPr>
          </a:p>
        </p:txBody>
      </p:sp>
      <p:sp>
        <p:nvSpPr>
          <p:cNvPr id="14350" name="Text Box 19"/>
          <p:cNvSpPr txBox="1">
            <a:spLocks noChangeArrowheads="1"/>
          </p:cNvSpPr>
          <p:nvPr/>
        </p:nvSpPr>
        <p:spPr bwMode="auto">
          <a:xfrm>
            <a:off x="3276600" y="1557338"/>
            <a:ext cx="9985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000" b="1">
                <a:solidFill>
                  <a:schemeClr val="bg1"/>
                </a:solidFill>
                <a:latin typeface="Calibri" pitchFamily="34" charset="0"/>
              </a:rPr>
              <a:t>Сенсорные устройства</a:t>
            </a:r>
          </a:p>
        </p:txBody>
      </p:sp>
      <p:sp>
        <p:nvSpPr>
          <p:cNvPr id="14351" name="Text Box 20"/>
          <p:cNvSpPr txBox="1">
            <a:spLocks noChangeArrowheads="1"/>
          </p:cNvSpPr>
          <p:nvPr/>
        </p:nvSpPr>
        <p:spPr bwMode="auto">
          <a:xfrm>
            <a:off x="4572000" y="1143000"/>
            <a:ext cx="936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00" b="1">
                <a:latin typeface="Calibri" pitchFamily="34" charset="0"/>
                <a:hlinkClick r:id="rId12" action="ppaction://hlinksldjump"/>
              </a:rPr>
              <a:t>Сенсорный экран</a:t>
            </a:r>
            <a:endParaRPr lang="ru-RU" sz="1000" b="1">
              <a:latin typeface="Calibri" pitchFamily="34" charset="0"/>
            </a:endParaRPr>
          </a:p>
        </p:txBody>
      </p:sp>
      <p:sp>
        <p:nvSpPr>
          <p:cNvPr id="14352" name="Text Box 21"/>
          <p:cNvSpPr txBox="1">
            <a:spLocks noChangeArrowheads="1"/>
          </p:cNvSpPr>
          <p:nvPr/>
        </p:nvSpPr>
        <p:spPr bwMode="auto">
          <a:xfrm>
            <a:off x="4500563" y="1571625"/>
            <a:ext cx="10795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00" b="1">
                <a:latin typeface="Calibri" pitchFamily="34" charset="0"/>
                <a:hlinkClick r:id="rId13" action="ppaction://hlinksldjump"/>
              </a:rPr>
              <a:t>Графический планшет</a:t>
            </a:r>
            <a:endParaRPr lang="ru-RU" sz="1000" b="1">
              <a:latin typeface="Calibri" pitchFamily="34" charset="0"/>
            </a:endParaRPr>
          </a:p>
        </p:txBody>
      </p:sp>
      <p:sp>
        <p:nvSpPr>
          <p:cNvPr id="14353" name="Text Box 22"/>
          <p:cNvSpPr txBox="1">
            <a:spLocks noChangeArrowheads="1"/>
          </p:cNvSpPr>
          <p:nvPr/>
        </p:nvSpPr>
        <p:spPr bwMode="auto">
          <a:xfrm>
            <a:off x="3429000" y="1143000"/>
            <a:ext cx="121443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000" b="1">
                <a:latin typeface="Calibri" pitchFamily="34" charset="0"/>
                <a:hlinkClick r:id="rId14" action="ppaction://hlinksldjump"/>
              </a:rPr>
              <a:t>Световое перо</a:t>
            </a:r>
            <a:endParaRPr lang="ru-RU" sz="1000" b="1">
              <a:latin typeface="Calibri" pitchFamily="34" charset="0"/>
            </a:endParaRPr>
          </a:p>
        </p:txBody>
      </p:sp>
      <p:sp>
        <p:nvSpPr>
          <p:cNvPr id="14354" name="Text Box 24"/>
          <p:cNvSpPr txBox="1">
            <a:spLocks noChangeArrowheads="1"/>
          </p:cNvSpPr>
          <p:nvPr/>
        </p:nvSpPr>
        <p:spPr bwMode="auto">
          <a:xfrm>
            <a:off x="4357688" y="2071688"/>
            <a:ext cx="8620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>
                <a:latin typeface="Calibri" pitchFamily="34" charset="0"/>
                <a:hlinkClick r:id="rId15" action="ppaction://hlinksldjump"/>
              </a:rPr>
              <a:t>Сканер</a:t>
            </a:r>
            <a:endParaRPr lang="ru-RU" sz="1200" b="1">
              <a:latin typeface="Calibri" pitchFamily="34" charset="0"/>
            </a:endParaRPr>
          </a:p>
        </p:txBody>
      </p:sp>
      <p:pic>
        <p:nvPicPr>
          <p:cNvPr id="14355" name="Picture 25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5286375" y="2000250"/>
            <a:ext cx="7366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6" name="Picture 27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5715000" y="1357313"/>
            <a:ext cx="7524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7" name="Picture 28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3857625" y="642938"/>
            <a:ext cx="503238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8" name="Picture 29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4643438" y="571500"/>
            <a:ext cx="782637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59" name="Text Box 30"/>
          <p:cNvSpPr txBox="1">
            <a:spLocks noChangeArrowheads="1"/>
          </p:cNvSpPr>
          <p:nvPr/>
        </p:nvSpPr>
        <p:spPr bwMode="auto">
          <a:xfrm>
            <a:off x="1785938" y="5143500"/>
            <a:ext cx="86518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>
                <a:latin typeface="Calibri" pitchFamily="34" charset="0"/>
                <a:hlinkClick r:id="rId20" action="ppaction://hlinksldjump"/>
              </a:rPr>
              <a:t>Монитор</a:t>
            </a:r>
            <a:endParaRPr lang="ru-RU" sz="1200" b="1">
              <a:latin typeface="Calibri" pitchFamily="34" charset="0"/>
            </a:endParaRPr>
          </a:p>
        </p:txBody>
      </p:sp>
      <p:sp>
        <p:nvSpPr>
          <p:cNvPr id="14360" name="Text Box 31"/>
          <p:cNvSpPr txBox="1">
            <a:spLocks noChangeArrowheads="1"/>
          </p:cNvSpPr>
          <p:nvPr/>
        </p:nvSpPr>
        <p:spPr bwMode="auto">
          <a:xfrm>
            <a:off x="642938" y="4786313"/>
            <a:ext cx="9048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>
                <a:latin typeface="Calibri" pitchFamily="34" charset="0"/>
                <a:hlinkClick r:id="rId21" action="ppaction://hlinksldjump"/>
              </a:rPr>
              <a:t>Принтер</a:t>
            </a:r>
            <a:endParaRPr lang="ru-RU" sz="1200" b="1">
              <a:latin typeface="Calibri" pitchFamily="34" charset="0"/>
            </a:endParaRPr>
          </a:p>
        </p:txBody>
      </p:sp>
      <p:sp>
        <p:nvSpPr>
          <p:cNvPr id="14361" name="Text Box 32"/>
          <p:cNvSpPr txBox="1">
            <a:spLocks noChangeArrowheads="1"/>
          </p:cNvSpPr>
          <p:nvPr/>
        </p:nvSpPr>
        <p:spPr bwMode="auto">
          <a:xfrm>
            <a:off x="4000500" y="4357688"/>
            <a:ext cx="9318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>
                <a:latin typeface="Calibri" pitchFamily="34" charset="0"/>
                <a:hlinkClick r:id="rId22" action="ppaction://hlinksldjump"/>
              </a:rPr>
              <a:t>Плоттер</a:t>
            </a:r>
            <a:endParaRPr lang="ru-RU" sz="1200" b="1">
              <a:latin typeface="Calibri" pitchFamily="34" charset="0"/>
            </a:endParaRPr>
          </a:p>
        </p:txBody>
      </p:sp>
      <p:sp>
        <p:nvSpPr>
          <p:cNvPr id="14362" name="Text Box 33"/>
          <p:cNvSpPr txBox="1">
            <a:spLocks noChangeArrowheads="1"/>
          </p:cNvSpPr>
          <p:nvPr/>
        </p:nvSpPr>
        <p:spPr bwMode="auto">
          <a:xfrm>
            <a:off x="4071938" y="2643188"/>
            <a:ext cx="7921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>
                <a:latin typeface="Calibri" pitchFamily="34" charset="0"/>
                <a:hlinkClick r:id="rId23" action="ppaction://hlinksldjump"/>
              </a:rPr>
              <a:t>Камеры</a:t>
            </a:r>
            <a:endParaRPr lang="ru-RU" sz="1200" b="1">
              <a:latin typeface="Calibri" pitchFamily="34" charset="0"/>
            </a:endParaRPr>
          </a:p>
        </p:txBody>
      </p:sp>
      <p:pic>
        <p:nvPicPr>
          <p:cNvPr id="14363" name="Picture 34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>
            <a:off x="4929188" y="2714625"/>
            <a:ext cx="56832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64" name="Text Box 35"/>
          <p:cNvSpPr txBox="1">
            <a:spLocks noChangeArrowheads="1"/>
          </p:cNvSpPr>
          <p:nvPr/>
        </p:nvSpPr>
        <p:spPr bwMode="auto">
          <a:xfrm>
            <a:off x="3000375" y="4786313"/>
            <a:ext cx="1284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 b="1">
                <a:latin typeface="Calibri" pitchFamily="34" charset="0"/>
              </a:rPr>
              <a:t>Устройства вывода звука</a:t>
            </a:r>
          </a:p>
        </p:txBody>
      </p:sp>
      <p:sp>
        <p:nvSpPr>
          <p:cNvPr id="14365" name="Text Box 36"/>
          <p:cNvSpPr txBox="1">
            <a:spLocks noChangeArrowheads="1"/>
          </p:cNvSpPr>
          <p:nvPr/>
        </p:nvSpPr>
        <p:spPr bwMode="auto">
          <a:xfrm>
            <a:off x="6500813" y="3000375"/>
            <a:ext cx="115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 b="1">
                <a:solidFill>
                  <a:schemeClr val="bg1"/>
                </a:solidFill>
                <a:latin typeface="Calibri" pitchFamily="34" charset="0"/>
              </a:rPr>
              <a:t>Внутренняя память</a:t>
            </a:r>
          </a:p>
        </p:txBody>
      </p:sp>
      <p:sp>
        <p:nvSpPr>
          <p:cNvPr id="14366" name="Text Box 37"/>
          <p:cNvSpPr txBox="1">
            <a:spLocks noChangeArrowheads="1"/>
          </p:cNvSpPr>
          <p:nvPr/>
        </p:nvSpPr>
        <p:spPr bwMode="auto">
          <a:xfrm>
            <a:off x="7500938" y="2286000"/>
            <a:ext cx="10080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000" b="1">
                <a:latin typeface="Calibri" pitchFamily="34" charset="0"/>
                <a:hlinkClick r:id="rId25" action="ppaction://hlinksldjump"/>
              </a:rPr>
              <a:t>Кэш-память</a:t>
            </a:r>
            <a:endParaRPr lang="ru-RU" sz="1000" b="1">
              <a:latin typeface="Calibri" pitchFamily="34" charset="0"/>
            </a:endParaRPr>
          </a:p>
        </p:txBody>
      </p:sp>
      <p:sp>
        <p:nvSpPr>
          <p:cNvPr id="14367" name="Text Box 38"/>
          <p:cNvSpPr txBox="1">
            <a:spLocks noChangeArrowheads="1"/>
          </p:cNvSpPr>
          <p:nvPr/>
        </p:nvSpPr>
        <p:spPr bwMode="auto">
          <a:xfrm>
            <a:off x="7429500" y="500063"/>
            <a:ext cx="936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00" b="1">
                <a:latin typeface="Calibri" pitchFamily="34" charset="0"/>
                <a:hlinkClick r:id="rId26" action="ppaction://hlinksldjump"/>
              </a:rPr>
              <a:t>Постоянная память</a:t>
            </a:r>
            <a:endParaRPr lang="ru-RU" sz="1000" b="1">
              <a:latin typeface="Calibri" pitchFamily="34" charset="0"/>
            </a:endParaRPr>
          </a:p>
        </p:txBody>
      </p:sp>
      <p:sp>
        <p:nvSpPr>
          <p:cNvPr id="14368" name="Text Box 39"/>
          <p:cNvSpPr txBox="1">
            <a:spLocks noChangeArrowheads="1"/>
          </p:cNvSpPr>
          <p:nvPr/>
        </p:nvSpPr>
        <p:spPr bwMode="auto">
          <a:xfrm>
            <a:off x="7358063" y="1428750"/>
            <a:ext cx="11747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00" b="1">
                <a:latin typeface="Calibri" pitchFamily="34" charset="0"/>
                <a:hlinkClick r:id="rId27" action="ppaction://hlinksldjump"/>
              </a:rPr>
              <a:t>Оперативная память</a:t>
            </a:r>
            <a:endParaRPr lang="ru-RU" sz="1000" b="1">
              <a:latin typeface="Calibri" pitchFamily="34" charset="0"/>
            </a:endParaRPr>
          </a:p>
        </p:txBody>
      </p:sp>
      <p:pic>
        <p:nvPicPr>
          <p:cNvPr id="14369" name="Picture 41">
            <a:hlinkClick r:id="rId26" action="ppaction://hlinksldjump"/>
          </p:cNvPr>
          <p:cNvPicPr>
            <a:picLocks noChangeAspect="1" noChangeArrowheads="1"/>
          </p:cNvPicPr>
          <p:nvPr/>
        </p:nvPicPr>
        <p:blipFill>
          <a:blip r:embed="rId28"/>
          <a:srcRect/>
          <a:stretch>
            <a:fillRect/>
          </a:stretch>
        </p:blipFill>
        <p:spPr bwMode="auto">
          <a:xfrm>
            <a:off x="7572375" y="928688"/>
            <a:ext cx="6540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70" name="Picture 42">
            <a:hlinkClick r:id="rId27" action="ppaction://hlinksldjump"/>
          </p:cNvPr>
          <p:cNvPicPr>
            <a:picLocks noChangeAspect="1" noChangeArrowheads="1"/>
          </p:cNvPicPr>
          <p:nvPr/>
        </p:nvPicPr>
        <p:blipFill>
          <a:blip r:embed="rId29"/>
          <a:srcRect/>
          <a:stretch>
            <a:fillRect/>
          </a:stretch>
        </p:blipFill>
        <p:spPr bwMode="auto">
          <a:xfrm>
            <a:off x="7596188" y="1773238"/>
            <a:ext cx="7207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71" name="Picture 43">
            <a:hlinkClick r:id="rId25" action="ppaction://hlinksldjump"/>
          </p:cNvPr>
          <p:cNvPicPr>
            <a:picLocks noChangeAspect="1" noChangeArrowheads="1"/>
          </p:cNvPicPr>
          <p:nvPr/>
        </p:nvPicPr>
        <p:blipFill>
          <a:blip r:embed="rId30"/>
          <a:srcRect/>
          <a:stretch>
            <a:fillRect/>
          </a:stretch>
        </p:blipFill>
        <p:spPr bwMode="auto">
          <a:xfrm>
            <a:off x="7643813" y="2571750"/>
            <a:ext cx="719137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72" name="Text Box 44"/>
          <p:cNvSpPr txBox="1">
            <a:spLocks noChangeArrowheads="1"/>
          </p:cNvSpPr>
          <p:nvPr/>
        </p:nvSpPr>
        <p:spPr bwMode="auto">
          <a:xfrm>
            <a:off x="5435600" y="4508500"/>
            <a:ext cx="16637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 b="1">
                <a:solidFill>
                  <a:schemeClr val="bg1"/>
                </a:solidFill>
                <a:latin typeface="Calibri" pitchFamily="34" charset="0"/>
              </a:rPr>
              <a:t>Внешняя память</a:t>
            </a:r>
          </a:p>
        </p:txBody>
      </p:sp>
      <p:sp>
        <p:nvSpPr>
          <p:cNvPr id="14373" name="Text Box 45"/>
          <p:cNvSpPr txBox="1">
            <a:spLocks noChangeArrowheads="1"/>
          </p:cNvSpPr>
          <p:nvPr/>
        </p:nvSpPr>
        <p:spPr bwMode="auto">
          <a:xfrm>
            <a:off x="7596188" y="3933825"/>
            <a:ext cx="11525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>
                <a:latin typeface="Calibri" pitchFamily="34" charset="0"/>
                <a:hlinkClick r:id="rId31" action="ppaction://hlinksldjump"/>
              </a:rPr>
              <a:t>Процессор</a:t>
            </a:r>
            <a:endParaRPr lang="ru-RU" sz="1200" b="1">
              <a:latin typeface="Calibri" pitchFamily="34" charset="0"/>
            </a:endParaRPr>
          </a:p>
        </p:txBody>
      </p:sp>
      <p:sp>
        <p:nvSpPr>
          <p:cNvPr id="14374" name="Text Box 46"/>
          <p:cNvSpPr txBox="1">
            <a:spLocks noChangeArrowheads="1"/>
          </p:cNvSpPr>
          <p:nvPr/>
        </p:nvSpPr>
        <p:spPr bwMode="auto">
          <a:xfrm>
            <a:off x="4929188" y="5143500"/>
            <a:ext cx="938212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00" b="1">
                <a:latin typeface="Calibri" pitchFamily="34" charset="0"/>
                <a:hlinkClick r:id="rId32" action="ppaction://hlinksldjump"/>
              </a:rPr>
              <a:t>Гибкий</a:t>
            </a:r>
            <a:r>
              <a:rPr lang="ru-RU" sz="1000">
                <a:latin typeface="Calibri" pitchFamily="34" charset="0"/>
                <a:hlinkClick r:id="rId32" action="ppaction://hlinksldjump"/>
              </a:rPr>
              <a:t> </a:t>
            </a:r>
            <a:r>
              <a:rPr lang="ru-RU" sz="1000" b="1">
                <a:latin typeface="Calibri" pitchFamily="34" charset="0"/>
                <a:hlinkClick r:id="rId32" action="ppaction://hlinksldjump"/>
              </a:rPr>
              <a:t>магнитный</a:t>
            </a:r>
            <a:r>
              <a:rPr lang="ru-RU" sz="1000">
                <a:latin typeface="Calibri" pitchFamily="34" charset="0"/>
                <a:hlinkClick r:id="rId32" action="ppaction://hlinksldjump"/>
              </a:rPr>
              <a:t> </a:t>
            </a:r>
            <a:r>
              <a:rPr lang="ru-RU" sz="1000" b="1">
                <a:latin typeface="Calibri" pitchFamily="34" charset="0"/>
                <a:hlinkClick r:id="rId32" action="ppaction://hlinksldjump"/>
              </a:rPr>
              <a:t>диск</a:t>
            </a:r>
            <a:endParaRPr lang="ru-RU" sz="1000" b="1">
              <a:latin typeface="Calibri" pitchFamily="34" charset="0"/>
            </a:endParaRPr>
          </a:p>
        </p:txBody>
      </p:sp>
      <p:pic>
        <p:nvPicPr>
          <p:cNvPr id="14375" name="Picture 48">
            <a:hlinkClick r:id="rId22" action="ppaction://hlinksldjump"/>
          </p:cNvPr>
          <p:cNvPicPr>
            <a:picLocks noChangeAspect="1" noChangeArrowheads="1"/>
          </p:cNvPicPr>
          <p:nvPr/>
        </p:nvPicPr>
        <p:blipFill>
          <a:blip r:embed="rId33"/>
          <a:srcRect/>
          <a:stretch>
            <a:fillRect/>
          </a:stretch>
        </p:blipFill>
        <p:spPr bwMode="auto">
          <a:xfrm>
            <a:off x="3929063" y="3571875"/>
            <a:ext cx="958850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76" name="Picture 49">
            <a:hlinkClick r:id="rId32" action="ppaction://hlinksldjump"/>
          </p:cNvPr>
          <p:cNvPicPr>
            <a:picLocks noChangeAspect="1" noChangeArrowheads="1"/>
          </p:cNvPicPr>
          <p:nvPr/>
        </p:nvPicPr>
        <p:blipFill>
          <a:blip r:embed="rId34"/>
          <a:srcRect/>
          <a:stretch>
            <a:fillRect/>
          </a:stretch>
        </p:blipFill>
        <p:spPr bwMode="auto">
          <a:xfrm>
            <a:off x="5143500" y="5715000"/>
            <a:ext cx="495300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77" name="Picture 50">
            <a:hlinkClick r:id="rId31" action="ppaction://hlinksldjump"/>
          </p:cNvPr>
          <p:cNvPicPr>
            <a:picLocks noChangeAspect="1" noChangeArrowheads="1"/>
          </p:cNvPicPr>
          <p:nvPr/>
        </p:nvPicPr>
        <p:blipFill>
          <a:blip r:embed="rId35"/>
          <a:srcRect/>
          <a:stretch>
            <a:fillRect/>
          </a:stretch>
        </p:blipFill>
        <p:spPr bwMode="auto">
          <a:xfrm>
            <a:off x="7812088" y="3213100"/>
            <a:ext cx="720725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78" name="Text Box 51"/>
          <p:cNvSpPr txBox="1">
            <a:spLocks noChangeArrowheads="1"/>
          </p:cNvSpPr>
          <p:nvPr/>
        </p:nvSpPr>
        <p:spPr bwMode="auto">
          <a:xfrm>
            <a:off x="2786063" y="5357813"/>
            <a:ext cx="7207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000" b="1">
                <a:solidFill>
                  <a:schemeClr val="bg1"/>
                </a:solidFill>
                <a:latin typeface="Calibri" pitchFamily="34" charset="0"/>
              </a:rPr>
              <a:t>Колонки</a:t>
            </a:r>
          </a:p>
        </p:txBody>
      </p:sp>
      <p:sp>
        <p:nvSpPr>
          <p:cNvPr id="14379" name="Text Box 52"/>
          <p:cNvSpPr txBox="1">
            <a:spLocks noChangeArrowheads="1"/>
          </p:cNvSpPr>
          <p:nvPr/>
        </p:nvSpPr>
        <p:spPr bwMode="auto">
          <a:xfrm>
            <a:off x="3857625" y="5357813"/>
            <a:ext cx="9302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000" b="1">
                <a:solidFill>
                  <a:schemeClr val="bg1"/>
                </a:solidFill>
                <a:latin typeface="Calibri" pitchFamily="34" charset="0"/>
              </a:rPr>
              <a:t>Наушники</a:t>
            </a:r>
          </a:p>
        </p:txBody>
      </p:sp>
      <p:pic>
        <p:nvPicPr>
          <p:cNvPr id="14380" name="Picture 53"/>
          <p:cNvPicPr>
            <a:picLocks noChangeAspect="1" noChangeArrowheads="1"/>
          </p:cNvPicPr>
          <p:nvPr/>
        </p:nvPicPr>
        <p:blipFill>
          <a:blip r:embed="rId36"/>
          <a:srcRect/>
          <a:stretch>
            <a:fillRect/>
          </a:stretch>
        </p:blipFill>
        <p:spPr bwMode="auto">
          <a:xfrm>
            <a:off x="4000500" y="5643563"/>
            <a:ext cx="514350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81" name="Picture 54"/>
          <p:cNvPicPr>
            <a:picLocks noChangeAspect="1" noChangeArrowheads="1"/>
          </p:cNvPicPr>
          <p:nvPr/>
        </p:nvPicPr>
        <p:blipFill>
          <a:blip r:embed="rId37"/>
          <a:srcRect/>
          <a:stretch>
            <a:fillRect/>
          </a:stretch>
        </p:blipFill>
        <p:spPr bwMode="auto">
          <a:xfrm>
            <a:off x="2857500" y="5572125"/>
            <a:ext cx="642938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82" name="Picture 56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38"/>
          <a:srcRect/>
          <a:stretch>
            <a:fillRect/>
          </a:stretch>
        </p:blipFill>
        <p:spPr bwMode="auto">
          <a:xfrm>
            <a:off x="596900" y="5143500"/>
            <a:ext cx="94615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83" name="Picture 58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39"/>
          <a:srcRect/>
          <a:stretch>
            <a:fillRect/>
          </a:stretch>
        </p:blipFill>
        <p:spPr bwMode="auto">
          <a:xfrm>
            <a:off x="1689100" y="5500688"/>
            <a:ext cx="1035050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84" name="Text Box 59"/>
          <p:cNvSpPr txBox="1">
            <a:spLocks noChangeArrowheads="1"/>
          </p:cNvSpPr>
          <p:nvPr/>
        </p:nvSpPr>
        <p:spPr bwMode="auto">
          <a:xfrm>
            <a:off x="5786438" y="5143500"/>
            <a:ext cx="94615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00" b="1">
                <a:latin typeface="Calibri" pitchFamily="34" charset="0"/>
                <a:hlinkClick r:id="rId40" action="ppaction://hlinksldjump"/>
              </a:rPr>
              <a:t>Жесткий магнитный диск</a:t>
            </a:r>
            <a:endParaRPr lang="ru-RU" sz="1000" b="1">
              <a:latin typeface="Calibri" pitchFamily="34" charset="0"/>
            </a:endParaRPr>
          </a:p>
        </p:txBody>
      </p:sp>
      <p:sp>
        <p:nvSpPr>
          <p:cNvPr id="14385" name="Text Box 60"/>
          <p:cNvSpPr txBox="1">
            <a:spLocks noChangeArrowheads="1"/>
          </p:cNvSpPr>
          <p:nvPr/>
        </p:nvSpPr>
        <p:spPr bwMode="auto">
          <a:xfrm>
            <a:off x="7500938" y="4357688"/>
            <a:ext cx="936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00" b="1">
                <a:latin typeface="Calibri" pitchFamily="34" charset="0"/>
                <a:hlinkClick r:id="rId41" action="ppaction://hlinksldjump"/>
              </a:rPr>
              <a:t>Оптические диски</a:t>
            </a:r>
            <a:endParaRPr lang="ru-RU" sz="1000" b="1">
              <a:latin typeface="Calibri" pitchFamily="34" charset="0"/>
            </a:endParaRPr>
          </a:p>
        </p:txBody>
      </p:sp>
      <p:sp>
        <p:nvSpPr>
          <p:cNvPr id="14386" name="Text Box 61"/>
          <p:cNvSpPr txBox="1">
            <a:spLocks noChangeArrowheads="1"/>
          </p:cNvSpPr>
          <p:nvPr/>
        </p:nvSpPr>
        <p:spPr bwMode="auto">
          <a:xfrm>
            <a:off x="6715125" y="5286375"/>
            <a:ext cx="10795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000" b="1">
                <a:latin typeface="Calibri" pitchFamily="34" charset="0"/>
                <a:hlinkClick r:id="rId42" action="ppaction://hlinksldjump"/>
              </a:rPr>
              <a:t>Флэш-память</a:t>
            </a:r>
            <a:endParaRPr lang="ru-RU" sz="1000" b="1">
              <a:latin typeface="Calibri" pitchFamily="34" charset="0"/>
            </a:endParaRPr>
          </a:p>
        </p:txBody>
      </p:sp>
      <p:pic>
        <p:nvPicPr>
          <p:cNvPr id="14387" name="Picture 62">
            <a:hlinkClick r:id="rId40" action="ppaction://hlinksldjump"/>
          </p:cNvPr>
          <p:cNvPicPr>
            <a:picLocks noChangeAspect="1" noChangeArrowheads="1"/>
          </p:cNvPicPr>
          <p:nvPr/>
        </p:nvPicPr>
        <p:blipFill>
          <a:blip r:embed="rId43"/>
          <a:srcRect/>
          <a:stretch>
            <a:fillRect/>
          </a:stretch>
        </p:blipFill>
        <p:spPr bwMode="auto">
          <a:xfrm>
            <a:off x="5929313" y="5715000"/>
            <a:ext cx="635000" cy="57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88" name="Picture 63">
            <a:hlinkClick r:id="rId41" action="ppaction://hlinksldjump"/>
          </p:cNvPr>
          <p:cNvPicPr>
            <a:picLocks noChangeAspect="1" noChangeArrowheads="1"/>
          </p:cNvPicPr>
          <p:nvPr/>
        </p:nvPicPr>
        <p:blipFill>
          <a:blip r:embed="rId44"/>
          <a:srcRect/>
          <a:stretch>
            <a:fillRect/>
          </a:stretch>
        </p:blipFill>
        <p:spPr bwMode="auto">
          <a:xfrm>
            <a:off x="7678738" y="4786313"/>
            <a:ext cx="685800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89" name="Picture 64">
            <a:hlinkClick r:id="rId42" action="ppaction://hlinksldjump"/>
          </p:cNvPr>
          <p:cNvPicPr>
            <a:picLocks noChangeAspect="1" noChangeArrowheads="1"/>
          </p:cNvPicPr>
          <p:nvPr/>
        </p:nvPicPr>
        <p:blipFill>
          <a:blip r:embed="rId45"/>
          <a:srcRect/>
          <a:stretch>
            <a:fillRect/>
          </a:stretch>
        </p:blipFill>
        <p:spPr bwMode="auto">
          <a:xfrm>
            <a:off x="6858000" y="5572125"/>
            <a:ext cx="7207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90" name="Line 65"/>
          <p:cNvSpPr>
            <a:spLocks noChangeShapeType="1"/>
          </p:cNvSpPr>
          <p:nvPr/>
        </p:nvSpPr>
        <p:spPr bwMode="auto">
          <a:xfrm>
            <a:off x="2286000" y="3929063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91" name="Line 66"/>
          <p:cNvSpPr>
            <a:spLocks noChangeShapeType="1"/>
          </p:cNvSpPr>
          <p:nvPr/>
        </p:nvSpPr>
        <p:spPr bwMode="auto">
          <a:xfrm flipH="1">
            <a:off x="1428750" y="4643438"/>
            <a:ext cx="649288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92" name="Line 67"/>
          <p:cNvSpPr>
            <a:spLocks noChangeShapeType="1"/>
          </p:cNvSpPr>
          <p:nvPr/>
        </p:nvSpPr>
        <p:spPr bwMode="auto">
          <a:xfrm>
            <a:off x="2286000" y="4643438"/>
            <a:ext cx="0" cy="500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93" name="Line 70"/>
          <p:cNvSpPr>
            <a:spLocks noChangeShapeType="1"/>
          </p:cNvSpPr>
          <p:nvPr/>
        </p:nvSpPr>
        <p:spPr bwMode="auto">
          <a:xfrm>
            <a:off x="2643188" y="4643438"/>
            <a:ext cx="500062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94" name="Line 73"/>
          <p:cNvSpPr>
            <a:spLocks noChangeShapeType="1"/>
          </p:cNvSpPr>
          <p:nvPr/>
        </p:nvSpPr>
        <p:spPr bwMode="auto">
          <a:xfrm>
            <a:off x="3643313" y="4500563"/>
            <a:ext cx="3603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95" name="Line 74"/>
          <p:cNvSpPr>
            <a:spLocks noChangeShapeType="1"/>
          </p:cNvSpPr>
          <p:nvPr/>
        </p:nvSpPr>
        <p:spPr bwMode="auto">
          <a:xfrm flipH="1">
            <a:off x="3143250" y="5214938"/>
            <a:ext cx="360363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96" name="Line 75"/>
          <p:cNvSpPr>
            <a:spLocks noChangeShapeType="1"/>
          </p:cNvSpPr>
          <p:nvPr/>
        </p:nvSpPr>
        <p:spPr bwMode="auto">
          <a:xfrm>
            <a:off x="3857625" y="5214938"/>
            <a:ext cx="2159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97" name="Line 79"/>
          <p:cNvSpPr>
            <a:spLocks noChangeShapeType="1"/>
          </p:cNvSpPr>
          <p:nvPr/>
        </p:nvSpPr>
        <p:spPr bwMode="auto">
          <a:xfrm>
            <a:off x="4140200" y="3213100"/>
            <a:ext cx="1152525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98" name="Line 80"/>
          <p:cNvSpPr>
            <a:spLocks noChangeShapeType="1"/>
          </p:cNvSpPr>
          <p:nvPr/>
        </p:nvSpPr>
        <p:spPr bwMode="auto">
          <a:xfrm flipV="1">
            <a:off x="6286500" y="3286125"/>
            <a:ext cx="428625" cy="433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99" name="Line 81"/>
          <p:cNvSpPr>
            <a:spLocks noChangeShapeType="1"/>
          </p:cNvSpPr>
          <p:nvPr/>
        </p:nvSpPr>
        <p:spPr bwMode="auto">
          <a:xfrm>
            <a:off x="7143750" y="3857625"/>
            <a:ext cx="57150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400" name="Line 82"/>
          <p:cNvSpPr>
            <a:spLocks noChangeShapeType="1"/>
          </p:cNvSpPr>
          <p:nvPr/>
        </p:nvSpPr>
        <p:spPr bwMode="auto">
          <a:xfrm>
            <a:off x="6286500" y="4000500"/>
            <a:ext cx="0" cy="571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401" name="Line 83"/>
          <p:cNvSpPr>
            <a:spLocks noChangeShapeType="1"/>
          </p:cNvSpPr>
          <p:nvPr/>
        </p:nvSpPr>
        <p:spPr bwMode="auto">
          <a:xfrm flipH="1">
            <a:off x="5357813" y="4786313"/>
            <a:ext cx="504825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402" name="Line 84"/>
          <p:cNvSpPr>
            <a:spLocks noChangeShapeType="1"/>
          </p:cNvSpPr>
          <p:nvPr/>
        </p:nvSpPr>
        <p:spPr bwMode="auto">
          <a:xfrm>
            <a:off x="6143625" y="4857750"/>
            <a:ext cx="133350" cy="346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403" name="Line 85"/>
          <p:cNvSpPr>
            <a:spLocks noChangeShapeType="1"/>
          </p:cNvSpPr>
          <p:nvPr/>
        </p:nvSpPr>
        <p:spPr bwMode="auto">
          <a:xfrm>
            <a:off x="6500813" y="4786313"/>
            <a:ext cx="703262" cy="488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404" name="Line 86"/>
          <p:cNvSpPr>
            <a:spLocks noChangeShapeType="1"/>
          </p:cNvSpPr>
          <p:nvPr/>
        </p:nvSpPr>
        <p:spPr bwMode="auto">
          <a:xfrm flipV="1">
            <a:off x="6929438" y="4500563"/>
            <a:ext cx="6477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14405" name="Группа 87"/>
          <p:cNvGrpSpPr>
            <a:grpSpLocks/>
          </p:cNvGrpSpPr>
          <p:nvPr/>
        </p:nvGrpSpPr>
        <p:grpSpPr bwMode="auto">
          <a:xfrm>
            <a:off x="7000875" y="642938"/>
            <a:ext cx="431800" cy="2376487"/>
            <a:chOff x="6588125" y="260350"/>
            <a:chExt cx="431800" cy="2376488"/>
          </a:xfrm>
        </p:grpSpPr>
        <p:sp>
          <p:nvSpPr>
            <p:cNvPr id="14420" name="Line 87"/>
            <p:cNvSpPr>
              <a:spLocks noChangeShapeType="1"/>
            </p:cNvSpPr>
            <p:nvPr/>
          </p:nvSpPr>
          <p:spPr bwMode="auto">
            <a:xfrm flipV="1">
              <a:off x="6588125" y="260350"/>
              <a:ext cx="0" cy="23764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421" name="Line 88"/>
            <p:cNvSpPr>
              <a:spLocks noChangeShapeType="1"/>
            </p:cNvSpPr>
            <p:nvPr/>
          </p:nvSpPr>
          <p:spPr bwMode="auto">
            <a:xfrm>
              <a:off x="6588125" y="260350"/>
              <a:ext cx="3603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422" name="Line 89"/>
            <p:cNvSpPr>
              <a:spLocks noChangeShapeType="1"/>
            </p:cNvSpPr>
            <p:nvPr/>
          </p:nvSpPr>
          <p:spPr bwMode="auto">
            <a:xfrm>
              <a:off x="6588125" y="1268413"/>
              <a:ext cx="431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423" name="Line 90"/>
            <p:cNvSpPr>
              <a:spLocks noChangeShapeType="1"/>
            </p:cNvSpPr>
            <p:nvPr/>
          </p:nvSpPr>
          <p:spPr bwMode="auto">
            <a:xfrm>
              <a:off x="6588125" y="2060575"/>
              <a:ext cx="431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4406" name="Line 91"/>
          <p:cNvSpPr>
            <a:spLocks noChangeShapeType="1"/>
          </p:cNvSpPr>
          <p:nvPr/>
        </p:nvSpPr>
        <p:spPr bwMode="auto">
          <a:xfrm flipV="1">
            <a:off x="2286000" y="2500313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407" name="Line 92"/>
          <p:cNvSpPr>
            <a:spLocks noChangeShapeType="1"/>
          </p:cNvSpPr>
          <p:nvPr/>
        </p:nvSpPr>
        <p:spPr bwMode="auto">
          <a:xfrm flipH="1" flipV="1">
            <a:off x="1500188" y="2000250"/>
            <a:ext cx="64770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408" name="Line 93"/>
          <p:cNvSpPr>
            <a:spLocks noChangeShapeType="1"/>
          </p:cNvSpPr>
          <p:nvPr/>
        </p:nvSpPr>
        <p:spPr bwMode="auto">
          <a:xfrm flipV="1">
            <a:off x="2571750" y="1785938"/>
            <a:ext cx="0" cy="5064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409" name="Line 94"/>
          <p:cNvSpPr>
            <a:spLocks noChangeShapeType="1"/>
          </p:cNvSpPr>
          <p:nvPr/>
        </p:nvSpPr>
        <p:spPr bwMode="auto">
          <a:xfrm flipV="1">
            <a:off x="3286125" y="1928813"/>
            <a:ext cx="428625" cy="361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410" name="Line 95"/>
          <p:cNvSpPr>
            <a:spLocks noChangeShapeType="1"/>
          </p:cNvSpPr>
          <p:nvPr/>
        </p:nvSpPr>
        <p:spPr bwMode="auto">
          <a:xfrm flipV="1">
            <a:off x="3357563" y="2214563"/>
            <a:ext cx="1071562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411" name="Line 96"/>
          <p:cNvSpPr>
            <a:spLocks noChangeShapeType="1"/>
          </p:cNvSpPr>
          <p:nvPr/>
        </p:nvSpPr>
        <p:spPr bwMode="auto">
          <a:xfrm>
            <a:off x="3357563" y="2428875"/>
            <a:ext cx="785812" cy="357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412" name="Line 97"/>
          <p:cNvSpPr>
            <a:spLocks noChangeShapeType="1"/>
          </p:cNvSpPr>
          <p:nvPr/>
        </p:nvSpPr>
        <p:spPr bwMode="auto">
          <a:xfrm flipV="1">
            <a:off x="2195513" y="1268413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413" name="Line 98"/>
          <p:cNvSpPr>
            <a:spLocks noChangeShapeType="1"/>
          </p:cNvSpPr>
          <p:nvPr/>
        </p:nvSpPr>
        <p:spPr bwMode="auto">
          <a:xfrm flipH="1" flipV="1">
            <a:off x="1571625" y="1285875"/>
            <a:ext cx="576263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414" name="Line 99"/>
          <p:cNvSpPr>
            <a:spLocks noChangeShapeType="1"/>
          </p:cNvSpPr>
          <p:nvPr/>
        </p:nvSpPr>
        <p:spPr bwMode="auto">
          <a:xfrm flipV="1">
            <a:off x="2286000" y="1285875"/>
            <a:ext cx="719138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415" name="Line 100"/>
          <p:cNvSpPr>
            <a:spLocks noChangeShapeType="1"/>
          </p:cNvSpPr>
          <p:nvPr/>
        </p:nvSpPr>
        <p:spPr bwMode="auto">
          <a:xfrm flipV="1">
            <a:off x="4000500" y="1357313"/>
            <a:ext cx="71438" cy="2174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416" name="Line 101"/>
          <p:cNvSpPr>
            <a:spLocks noChangeShapeType="1"/>
          </p:cNvSpPr>
          <p:nvPr/>
        </p:nvSpPr>
        <p:spPr bwMode="auto">
          <a:xfrm flipV="1">
            <a:off x="4071938" y="1385888"/>
            <a:ext cx="642937" cy="258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417" name="Line 102"/>
          <p:cNvSpPr>
            <a:spLocks noChangeShapeType="1"/>
          </p:cNvSpPr>
          <p:nvPr/>
        </p:nvSpPr>
        <p:spPr bwMode="auto">
          <a:xfrm>
            <a:off x="4143375" y="1714500"/>
            <a:ext cx="428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418" name="AutoShape 10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539750" y="6092825"/>
            <a:ext cx="576263" cy="290513"/>
          </a:xfrm>
          <a:prstGeom prst="actionButtonBackPrevious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4419" name="AutoShape 107">
            <a:hlinkClick r:id="" action="ppaction://hlinkshowjump?jump=endshow" highlightClick="1"/>
          </p:cNvPr>
          <p:cNvSpPr>
            <a:spLocks noChangeArrowheads="1"/>
          </p:cNvSpPr>
          <p:nvPr/>
        </p:nvSpPr>
        <p:spPr bwMode="auto">
          <a:xfrm>
            <a:off x="8027988" y="6092825"/>
            <a:ext cx="612775" cy="260350"/>
          </a:xfrm>
          <a:prstGeom prst="actionButtonEnd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WordArt 4" descr="Папирус"/>
          <p:cNvSpPr>
            <a:spLocks noChangeArrowheads="1" noChangeShapeType="1" noTextEdit="1"/>
          </p:cNvSpPr>
          <p:nvPr/>
        </p:nvSpPr>
        <p:spPr bwMode="auto">
          <a:xfrm>
            <a:off x="2124075" y="476250"/>
            <a:ext cx="4464050" cy="12954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4400" b="1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Флэш-память</a:t>
            </a:r>
          </a:p>
        </p:txBody>
      </p:sp>
      <p:sp>
        <p:nvSpPr>
          <p:cNvPr id="32770" name="Text Box 6"/>
          <p:cNvSpPr txBox="1">
            <a:spLocks noChangeArrowheads="1"/>
          </p:cNvSpPr>
          <p:nvPr/>
        </p:nvSpPr>
        <p:spPr bwMode="auto">
          <a:xfrm>
            <a:off x="827088" y="1773238"/>
            <a:ext cx="7561262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latin typeface="Times New Roman" pitchFamily="18" charset="0"/>
              </a:rPr>
              <a:t>		</a:t>
            </a:r>
            <a:r>
              <a:rPr lang="en-US" sz="2000" b="1">
                <a:latin typeface="Times New Roman" pitchFamily="18" charset="0"/>
              </a:rPr>
              <a:t>Flash</a:t>
            </a:r>
            <a:r>
              <a:rPr lang="ru-RU" sz="2000" b="1">
                <a:latin typeface="Times New Roman" pitchFamily="18" charset="0"/>
              </a:rPr>
              <a:t>-память</a:t>
            </a:r>
            <a:r>
              <a:rPr lang="ru-RU" sz="2000">
                <a:latin typeface="Times New Roman" pitchFamily="18" charset="0"/>
              </a:rPr>
              <a:t> применяется для долговременного 			хранения информации и не требует подключения 			источника электрического напряжения. Такая 			память не имеет движущихся частей, поэтому обеспечивает высокую сохранность данных при использовании в мобильных устройствах (портативных компьютерах, цифровых камерах и т.д.). В настоящее время информационная ёмкость </a:t>
            </a:r>
            <a:r>
              <a:rPr lang="en-US" sz="2000">
                <a:latin typeface="Times New Roman" pitchFamily="18" charset="0"/>
              </a:rPr>
              <a:t>flash</a:t>
            </a:r>
            <a:r>
              <a:rPr lang="ru-RU" sz="2000">
                <a:latin typeface="Times New Roman" pitchFamily="18" charset="0"/>
              </a:rPr>
              <a:t>-памяти может достигать 32 Гбайт. </a:t>
            </a:r>
            <a:r>
              <a:rPr lang="en-US" sz="2000" b="1">
                <a:latin typeface="Times New Roman" pitchFamily="18" charset="0"/>
              </a:rPr>
              <a:t>Flash-</a:t>
            </a:r>
            <a:r>
              <a:rPr lang="ru-RU" sz="2000" b="1">
                <a:latin typeface="Times New Roman" pitchFamily="18" charset="0"/>
              </a:rPr>
              <a:t>диск</a:t>
            </a:r>
            <a:r>
              <a:rPr lang="ru-RU" sz="2000">
                <a:latin typeface="Times New Roman" pitchFamily="18" charset="0"/>
              </a:rPr>
              <a:t> 	        представляет собой большую интегральную 		       схему памяти, помещенную в миниатюрный 		    корпус. </a:t>
            </a:r>
            <a:r>
              <a:rPr lang="en-US" sz="2000">
                <a:latin typeface="Times New Roman" pitchFamily="18" charset="0"/>
              </a:rPr>
              <a:t>Flash-</a:t>
            </a:r>
            <a:r>
              <a:rPr lang="ru-RU" sz="2000">
                <a:latin typeface="Times New Roman" pitchFamily="18" charset="0"/>
              </a:rPr>
              <a:t>диск подключается к 			       </a:t>
            </a:r>
            <a:r>
              <a:rPr lang="en-US" sz="2000">
                <a:latin typeface="Times New Roman" pitchFamily="18" charset="0"/>
              </a:rPr>
              <a:t>USB-</a:t>
            </a:r>
            <a:r>
              <a:rPr lang="ru-RU" sz="2000">
                <a:latin typeface="Times New Roman" pitchFamily="18" charset="0"/>
              </a:rPr>
              <a:t>разъему компьютера.</a:t>
            </a:r>
          </a:p>
        </p:txBody>
      </p:sp>
      <p:pic>
        <p:nvPicPr>
          <p:cNvPr id="32771" name="Рисунок 207" descr="http://im2-tub.yandex.net/i?id=178895887&amp;tov=2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088" y="1700213"/>
            <a:ext cx="1763712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Рисунок 210" descr="http://im0-tub.yandex.net/i?id=121142942&amp;tov=0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84888" y="4005263"/>
            <a:ext cx="1800225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3" name="Rectangle 9"/>
          <p:cNvSpPr>
            <a:spLocks noChangeArrowheads="1"/>
          </p:cNvSpPr>
          <p:nvPr/>
        </p:nvSpPr>
        <p:spPr bwMode="auto">
          <a:xfrm>
            <a:off x="0" y="2400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32774" name="Rectangle 10"/>
          <p:cNvSpPr>
            <a:spLocks noChangeArrowheads="1"/>
          </p:cNvSpPr>
          <p:nvPr/>
        </p:nvSpPr>
        <p:spPr bwMode="auto">
          <a:xfrm>
            <a:off x="0" y="3381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32775" name="AutoShape 9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9750" y="6021388"/>
            <a:ext cx="647700" cy="361950"/>
          </a:xfrm>
          <a:prstGeom prst="actionButtonBackPrevious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Рисунок 21" descr="http://im4-tub.yandex.net/i?id=39600236&amp;tov=4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43775" y="5353050"/>
            <a:ext cx="180022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WordArt 5" descr="Папирус"/>
          <p:cNvSpPr>
            <a:spLocks noChangeArrowheads="1" noChangeShapeType="1" noTextEdit="1"/>
          </p:cNvSpPr>
          <p:nvPr/>
        </p:nvSpPr>
        <p:spPr bwMode="auto">
          <a:xfrm>
            <a:off x="2700338" y="549275"/>
            <a:ext cx="3455987" cy="792163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4400" b="1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blipFill dpi="0" rotWithShape="1">
                  <a:blip r:embed="rId4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Принтеры</a:t>
            </a:r>
          </a:p>
        </p:txBody>
      </p:sp>
      <p:sp>
        <p:nvSpPr>
          <p:cNvPr id="33795" name="Text Box 6"/>
          <p:cNvSpPr txBox="1">
            <a:spLocks noChangeArrowheads="1"/>
          </p:cNvSpPr>
          <p:nvPr/>
        </p:nvSpPr>
        <p:spPr bwMode="auto">
          <a:xfrm>
            <a:off x="684213" y="1341438"/>
            <a:ext cx="78486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latin typeface="Times New Roman" pitchFamily="18" charset="0"/>
              </a:rPr>
              <a:t>Принтеры</a:t>
            </a:r>
            <a:r>
              <a:rPr lang="ru-RU">
                <a:latin typeface="Times New Roman" pitchFamily="18" charset="0"/>
              </a:rPr>
              <a:t> предназначены для вывода на бумагу числовой, текстовой и графической информации. По своему принципу действия принтеры делятся на </a:t>
            </a:r>
            <a:r>
              <a:rPr lang="ru-RU" b="1" i="1">
                <a:latin typeface="Times New Roman" pitchFamily="18" charset="0"/>
              </a:rPr>
              <a:t>матричные, струйные и лазерные</a:t>
            </a:r>
            <a:r>
              <a:rPr lang="ru-RU">
                <a:latin typeface="Times New Roman" pitchFamily="18" charset="0"/>
              </a:rPr>
              <a:t>. </a:t>
            </a:r>
            <a:r>
              <a:rPr lang="ru-RU" b="1">
                <a:latin typeface="Times New Roman" pitchFamily="18" charset="0"/>
              </a:rPr>
              <a:t>Матричные принтеры</a:t>
            </a:r>
            <a:r>
              <a:rPr lang="ru-RU">
                <a:latin typeface="Times New Roman" pitchFamily="18" charset="0"/>
              </a:rPr>
              <a:t> – это принтеры ударного действия, формирующий изображения символов 	     с помощью отдельных маленьких точек. </a:t>
            </a:r>
            <a:r>
              <a:rPr lang="ru-RU" b="1" i="1">
                <a:latin typeface="Times New Roman" pitchFamily="18" charset="0"/>
              </a:rPr>
              <a:t>Недостаток</a:t>
            </a:r>
            <a:r>
              <a:rPr lang="ru-RU">
                <a:latin typeface="Times New Roman" pitchFamily="18" charset="0"/>
              </a:rPr>
              <a:t> – медленно    печатают, производят много шума, низкое качество печати. В </a:t>
            </a:r>
            <a:r>
              <a:rPr lang="ru-RU" b="1">
                <a:latin typeface="Times New Roman" pitchFamily="18" charset="0"/>
              </a:rPr>
              <a:t>струйных 	принтерах</a:t>
            </a:r>
            <a:r>
              <a:rPr lang="ru-RU">
                <a:latin typeface="Times New Roman" pitchFamily="18" charset="0"/>
              </a:rPr>
              <a:t> используются чернильные печатающие головки, 	которые под давлением выбрасывают на бумагу из ряда 	мельчайших отверстий капельки чернил различных цветов. 		  Последнее время они широко используются в цифровой фотографии для печати цветных изображений высокого качества. </a:t>
            </a:r>
            <a:r>
              <a:rPr lang="ru-RU" b="1" i="1">
                <a:latin typeface="Times New Roman" pitchFamily="18" charset="0"/>
              </a:rPr>
              <a:t>Недостаток</a:t>
            </a:r>
            <a:r>
              <a:rPr lang="ru-RU">
                <a:latin typeface="Times New Roman" pitchFamily="18" charset="0"/>
              </a:rPr>
              <a:t> – большой расход чернил при их высокой стоимости. </a:t>
            </a:r>
            <a:r>
              <a:rPr lang="ru-RU" b="1">
                <a:latin typeface="Times New Roman" pitchFamily="18" charset="0"/>
              </a:rPr>
              <a:t>Лазерные принтеры</a:t>
            </a:r>
            <a:r>
              <a:rPr lang="ru-RU">
                <a:latin typeface="Times New Roman" pitchFamily="18" charset="0"/>
              </a:rPr>
              <a:t> обеспечивают типографское качество печати и 	       высокую скорость печати. Современные лазерные принтеры 	             могут обеспечивать также высококачественную цветную 	           печать при меньших затратах на расходные материалы по 	     сравнению со струйными принтерами.</a:t>
            </a:r>
          </a:p>
        </p:txBody>
      </p:sp>
      <p:pic>
        <p:nvPicPr>
          <p:cNvPr id="33796" name="Рисунок 48" descr="http://im7-tub.yandex.net/i?id=139496064&amp;tov=7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00938" y="428625"/>
            <a:ext cx="925512" cy="84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Рисунок 27" descr="http://im0-tub.yandex.net/i?id=167226730&amp;tov=0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714750" y="5429250"/>
            <a:ext cx="1090613" cy="100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8" name="AutoShape 9">
            <a:hlinkClick r:id="rId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9750" y="6092825"/>
            <a:ext cx="647700" cy="361950"/>
          </a:xfrm>
          <a:prstGeom prst="actionButtonBackPrevious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WordArt 5" descr="Папирус"/>
          <p:cNvSpPr>
            <a:spLocks noChangeArrowheads="1" noChangeShapeType="1" noTextEdit="1"/>
          </p:cNvSpPr>
          <p:nvPr/>
        </p:nvSpPr>
        <p:spPr bwMode="auto">
          <a:xfrm>
            <a:off x="971550" y="549275"/>
            <a:ext cx="4464050" cy="12954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4400" b="1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Плоттеры</a:t>
            </a:r>
          </a:p>
        </p:txBody>
      </p:sp>
      <p:sp>
        <p:nvSpPr>
          <p:cNvPr id="34818" name="Text Box 6"/>
          <p:cNvSpPr txBox="1">
            <a:spLocks noChangeArrowheads="1"/>
          </p:cNvSpPr>
          <p:nvPr/>
        </p:nvSpPr>
        <p:spPr bwMode="auto">
          <a:xfrm>
            <a:off x="827088" y="2205038"/>
            <a:ext cx="7632700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534988"/>
            <a:r>
              <a:rPr lang="ru-RU" sz="2000" b="1">
                <a:latin typeface="Times New Roman" pitchFamily="18" charset="0"/>
              </a:rPr>
              <a:t>Плоттер (графопостроитель)</a:t>
            </a:r>
            <a:r>
              <a:rPr lang="ru-RU" sz="2000">
                <a:latin typeface="Times New Roman" pitchFamily="18" charset="0"/>
              </a:rPr>
              <a:t> - устройство для автоматического вычерчивания с большой точностью рисунков, схем, сложных чертежей, карт и другой графической информации на бумаге размером до A0 или кальке.</a:t>
            </a:r>
          </a:p>
          <a:p>
            <a:pPr indent="534988"/>
            <a:r>
              <a:rPr lang="ru-RU" sz="2000">
                <a:latin typeface="Times New Roman" pitchFamily="18" charset="0"/>
              </a:rPr>
              <a:t>Плоттеры рисуют изображения с помощью 	        	         пера (пишущего блока).</a:t>
            </a:r>
          </a:p>
          <a:p>
            <a:pPr indent="534988"/>
            <a:r>
              <a:rPr lang="ru-RU" sz="2000">
                <a:latin typeface="Times New Roman" pitchFamily="18" charset="0"/>
              </a:rPr>
              <a:t>С широким распространением струйных и лазерных принтеров 		с высокой разрешающей способностью, 				удешевлением компьютерной памяти и скоростью 		обработки растровых цветных изображений, 			плоттеры с пером практически исчезли из обихода.</a:t>
            </a:r>
          </a:p>
        </p:txBody>
      </p:sp>
      <p:pic>
        <p:nvPicPr>
          <p:cNvPr id="34819" name="Рисунок 39" descr="http://im4-tub.yandex.net/i?id=9830630&amp;tov=4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72225" y="620713"/>
            <a:ext cx="2016125" cy="151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Рисунок 33" descr="http://im6-tub.yandex.net/i?id=56005313&amp;tov=6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77050" y="3141663"/>
            <a:ext cx="1428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Рисунок 36" descr="http://im6-tub.yandex.net/i?id=206312037&amp;tov=6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4213" y="4437063"/>
            <a:ext cx="1809750" cy="136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2" name="AutoShape 9">
            <a:hlinkClick r:id="rId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9750" y="6021388"/>
            <a:ext cx="647700" cy="361950"/>
          </a:xfrm>
          <a:prstGeom prst="actionButtonBackPrevious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WordArt 5" descr="Папирус"/>
          <p:cNvSpPr>
            <a:spLocks noChangeArrowheads="1" noChangeShapeType="1" noTextEdit="1"/>
          </p:cNvSpPr>
          <p:nvPr/>
        </p:nvSpPr>
        <p:spPr bwMode="auto">
          <a:xfrm>
            <a:off x="2627313" y="549275"/>
            <a:ext cx="4464050" cy="12954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4400" b="1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Мониторы</a:t>
            </a:r>
          </a:p>
        </p:txBody>
      </p:sp>
      <p:sp>
        <p:nvSpPr>
          <p:cNvPr id="35842" name="Text Box 6"/>
          <p:cNvSpPr txBox="1">
            <a:spLocks noChangeArrowheads="1"/>
          </p:cNvSpPr>
          <p:nvPr/>
        </p:nvSpPr>
        <p:spPr bwMode="auto">
          <a:xfrm>
            <a:off x="684213" y="1700213"/>
            <a:ext cx="7848600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Times New Roman" pitchFamily="18" charset="0"/>
              </a:rPr>
              <a:t>		Монитор </a:t>
            </a:r>
            <a:r>
              <a:rPr lang="ru-RU" sz="2000">
                <a:latin typeface="Times New Roman" pitchFamily="18" charset="0"/>
              </a:rPr>
              <a:t>является универсальным 	устройством вывода информации. В настольных компьютерах до сих пор используются </a:t>
            </a:r>
            <a:r>
              <a:rPr lang="ru-RU" sz="2000" b="1" i="1">
                <a:latin typeface="Times New Roman" pitchFamily="18" charset="0"/>
              </a:rPr>
              <a:t>мониторы на электронно-лучевой трубке</a:t>
            </a:r>
            <a:r>
              <a:rPr lang="ru-RU" sz="2000">
                <a:latin typeface="Times New Roman" pitchFamily="18" charset="0"/>
              </a:rPr>
              <a:t>. Но такие мониторы могут являться источником вредных для человека излучения. Современные мониторы соответствуют санитарно-гигиеническим требованиям. В современных настольных, портативных и карманных компьютерах применяют </a:t>
            </a:r>
            <a:r>
              <a:rPr lang="ru-RU" sz="2000" b="1" i="1">
                <a:latin typeface="Times New Roman" pitchFamily="18" charset="0"/>
              </a:rPr>
              <a:t>плоские мониторы на жидких кристаллах</a:t>
            </a:r>
            <a:r>
              <a:rPr lang="ru-RU" sz="2000">
                <a:latin typeface="Times New Roman" pitchFamily="18" charset="0"/>
              </a:rPr>
              <a:t>, 				преимущество которых состоит в отсутствии 			излучений и компактности. </a:t>
            </a:r>
            <a:endParaRPr lang="ru-RU" sz="2000" b="1">
              <a:latin typeface="Times New Roman" pitchFamily="18" charset="0"/>
            </a:endParaRPr>
          </a:p>
          <a:p>
            <a:r>
              <a:rPr lang="ru-RU" sz="2000" b="1" i="1">
                <a:latin typeface="Times New Roman" pitchFamily="18" charset="0"/>
              </a:rPr>
              <a:t>		LCD TFT монитор</a:t>
            </a:r>
            <a:r>
              <a:rPr lang="ru-RU" sz="2000">
                <a:latin typeface="Times New Roman" pitchFamily="18" charset="0"/>
              </a:rPr>
              <a:t> (англ. </a:t>
            </a:r>
            <a:r>
              <a:rPr lang="ru-RU" sz="2000" i="1">
                <a:latin typeface="Times New Roman" pitchFamily="18" charset="0"/>
              </a:rPr>
              <a:t>–</a:t>
            </a:r>
            <a:r>
              <a:rPr lang="ru-RU" sz="2000">
                <a:latin typeface="Times New Roman" pitchFamily="18" charset="0"/>
              </a:rPr>
              <a:t> тонкоплёночный 			транзистор) — разновидность жидкокристаллического дисплея, в котором используется активная матрица, управляемая тонкоплёночными транзисторами. </a:t>
            </a:r>
          </a:p>
        </p:txBody>
      </p:sp>
      <p:pic>
        <p:nvPicPr>
          <p:cNvPr id="35843" name="Рисунок 72" descr="http://im6-tub.yandex.net/i?id=78117166&amp;tov=6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650" y="4221163"/>
            <a:ext cx="1619250" cy="124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Рисунок 78" descr="http://im4-tub.yandex.net/i?id=214410968&amp;tov=4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08850" y="1341438"/>
            <a:ext cx="11811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Рисунок 84" descr="http://im4-tub.yandex.net/i?id=44487442&amp;tov=4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4213" y="1052513"/>
            <a:ext cx="15113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6" name="AutoShape 9">
            <a:hlinkClick r:id="rId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9750" y="6021388"/>
            <a:ext cx="647700" cy="361950"/>
          </a:xfrm>
          <a:prstGeom prst="actionButtonBackPrevious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WordArt 5" descr="Папирус"/>
          <p:cNvSpPr>
            <a:spLocks noChangeArrowheads="1" noChangeShapeType="1" noTextEdit="1"/>
          </p:cNvSpPr>
          <p:nvPr/>
        </p:nvSpPr>
        <p:spPr bwMode="auto">
          <a:xfrm>
            <a:off x="1331913" y="549275"/>
            <a:ext cx="6408737" cy="10795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8384"/>
                <a:gd name="adj2" fmla="val 0"/>
              </a:avLst>
            </a:prstTxWarp>
          </a:bodyPr>
          <a:lstStyle/>
          <a:p>
            <a:pPr algn="ctr"/>
            <a:r>
              <a:rPr lang="ru-RU" sz="4400" b="1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Устройства вывода звука</a:t>
            </a:r>
          </a:p>
        </p:txBody>
      </p:sp>
      <p:sp>
        <p:nvSpPr>
          <p:cNvPr id="36866" name="Text Box 6"/>
          <p:cNvSpPr txBox="1">
            <a:spLocks noChangeArrowheads="1"/>
          </p:cNvSpPr>
          <p:nvPr/>
        </p:nvSpPr>
        <p:spPr bwMode="auto">
          <a:xfrm>
            <a:off x="323850" y="1412875"/>
            <a:ext cx="7632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>
              <a:latin typeface="Andalus" pitchFamily="18" charset="-78"/>
            </a:endParaRPr>
          </a:p>
        </p:txBody>
      </p:sp>
      <p:sp>
        <p:nvSpPr>
          <p:cNvPr id="36867" name="Text Box 7"/>
          <p:cNvSpPr txBox="1">
            <a:spLocks noChangeArrowheads="1"/>
          </p:cNvSpPr>
          <p:nvPr/>
        </p:nvSpPr>
        <p:spPr bwMode="auto">
          <a:xfrm>
            <a:off x="900113" y="1700213"/>
            <a:ext cx="74168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534988">
              <a:spcBef>
                <a:spcPct val="50000"/>
              </a:spcBef>
            </a:pPr>
            <a:r>
              <a:rPr lang="ru-RU" sz="2000">
                <a:latin typeface="Times New Roman" pitchFamily="18" charset="0"/>
              </a:rPr>
              <a:t>Для прослушивания звука используются </a:t>
            </a:r>
            <a:r>
              <a:rPr lang="ru-RU" sz="2000" b="1">
                <a:latin typeface="Times New Roman" pitchFamily="18" charset="0"/>
              </a:rPr>
              <a:t>акустические колонки</a:t>
            </a:r>
            <a:r>
              <a:rPr lang="ru-RU" sz="2000">
                <a:latin typeface="Times New Roman" pitchFamily="18" charset="0"/>
              </a:rPr>
              <a:t> или </a:t>
            </a:r>
            <a:r>
              <a:rPr lang="ru-RU" sz="2000" b="1">
                <a:latin typeface="Times New Roman" pitchFamily="18" charset="0"/>
              </a:rPr>
              <a:t>наушники</a:t>
            </a:r>
            <a:r>
              <a:rPr lang="ru-RU" sz="2000">
                <a:latin typeface="Times New Roman" pitchFamily="18" charset="0"/>
              </a:rPr>
              <a:t>, которые подключаются к выходу звуковой платы.</a:t>
            </a:r>
          </a:p>
        </p:txBody>
      </p:sp>
      <p:pic>
        <p:nvPicPr>
          <p:cNvPr id="36868" name="Рисунок 51" descr="http://im8-tub.yandex.net/i?id=67678104&amp;tov=8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51050" y="4724400"/>
            <a:ext cx="1800225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Рисунок 63" descr="http://im6-tub.yandex.net/i?id=34037919&amp;tov=6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4213" y="2852738"/>
            <a:ext cx="15462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Рисунок 66" descr="http://im7-tub.yandex.net/i?id=117760441&amp;tov=7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35375" y="2924175"/>
            <a:ext cx="1706563" cy="154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1" name="Рисунок 57" descr="http://im4-tub.yandex.net/i?id=43833468&amp;tov=4">
            <a:hlinkClick r:id="rId9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219700" y="4652963"/>
            <a:ext cx="1728788" cy="141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2" name="Рисунок 69" descr="http://im3-tub.yandex.net/i?id=14055268&amp;tov=3">
            <a:hlinkClick r:id="rId11"/>
          </p:cNvPr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804025" y="2924175"/>
            <a:ext cx="157162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3" name="AutoShape 9">
            <a:hlinkClick r:id="rId1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9750" y="6021388"/>
            <a:ext cx="647700" cy="361950"/>
          </a:xfrm>
          <a:prstGeom prst="actionButtonBackPrevious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84213" y="692150"/>
            <a:ext cx="2160587" cy="1112838"/>
          </a:xfrm>
        </p:spPr>
      </p:pic>
      <p:pic>
        <p:nvPicPr>
          <p:cNvPr id="15362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8625" y="3789363"/>
            <a:ext cx="230505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 Box 6"/>
          <p:cNvSpPr txBox="1">
            <a:spLocks noChangeArrowheads="1"/>
          </p:cNvSpPr>
          <p:nvPr/>
        </p:nvSpPr>
        <p:spPr bwMode="auto">
          <a:xfrm>
            <a:off x="971550" y="1773238"/>
            <a:ext cx="6913563" cy="437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65113" algn="just">
              <a:spcBef>
                <a:spcPct val="50000"/>
              </a:spcBef>
            </a:pPr>
            <a:r>
              <a:rPr lang="ru-RU" sz="2000">
                <a:latin typeface="Times New Roman" pitchFamily="18" charset="0"/>
              </a:rPr>
              <a:t>Для ввода числовой и текстовой информации используется клавиатура. Стандартная клавиатура имеет 104 клавиши и 3 световых индикатора в правом верхнем углу, информирующих о режимах работы.</a:t>
            </a:r>
          </a:p>
          <a:p>
            <a:pPr indent="265113">
              <a:lnSpc>
                <a:spcPct val="70000"/>
              </a:lnSpc>
              <a:spcBef>
                <a:spcPct val="50000"/>
              </a:spcBef>
            </a:pPr>
            <a:r>
              <a:rPr lang="ru-RU" sz="2000">
                <a:latin typeface="Times New Roman" pitchFamily="18" charset="0"/>
              </a:rPr>
              <a:t>Любая клавиатура имеет следующие группы клавиш:</a:t>
            </a:r>
          </a:p>
          <a:p>
            <a:pPr indent="265113">
              <a:lnSpc>
                <a:spcPct val="70000"/>
              </a:lnSpc>
              <a:spcBef>
                <a:spcPct val="50000"/>
              </a:spcBef>
              <a:buFontTx/>
              <a:buBlip>
                <a:blip r:embed="rId4"/>
              </a:buBlip>
            </a:pPr>
            <a:r>
              <a:rPr lang="ru-RU" sz="2000">
                <a:latin typeface="Times New Roman" pitchFamily="18" charset="0"/>
              </a:rPr>
              <a:t> алфавитно-цифровые клавиши;</a:t>
            </a:r>
          </a:p>
          <a:p>
            <a:pPr indent="265113">
              <a:lnSpc>
                <a:spcPct val="70000"/>
              </a:lnSpc>
              <a:spcBef>
                <a:spcPct val="50000"/>
              </a:spcBef>
              <a:buFontTx/>
              <a:buBlip>
                <a:blip r:embed="rId4"/>
              </a:buBlip>
            </a:pPr>
            <a:r>
              <a:rPr lang="ru-RU" sz="2000">
                <a:latin typeface="Times New Roman" pitchFamily="18" charset="0"/>
              </a:rPr>
              <a:t> управляющие клавиши;</a:t>
            </a:r>
          </a:p>
          <a:p>
            <a:pPr indent="265113">
              <a:lnSpc>
                <a:spcPct val="70000"/>
              </a:lnSpc>
              <a:spcBef>
                <a:spcPct val="50000"/>
              </a:spcBef>
              <a:buFontTx/>
              <a:buBlip>
                <a:blip r:embed="rId4"/>
              </a:buBlip>
            </a:pPr>
            <a:r>
              <a:rPr lang="ru-RU" sz="2000">
                <a:latin typeface="Times New Roman" pitchFamily="18" charset="0"/>
              </a:rPr>
              <a:t> функциональные клавиши;</a:t>
            </a:r>
          </a:p>
          <a:p>
            <a:pPr indent="265113">
              <a:lnSpc>
                <a:spcPct val="70000"/>
              </a:lnSpc>
              <a:spcBef>
                <a:spcPct val="50000"/>
              </a:spcBef>
              <a:buFontTx/>
              <a:buBlip>
                <a:blip r:embed="rId4"/>
              </a:buBlip>
            </a:pPr>
            <a:r>
              <a:rPr lang="ru-RU" sz="2000">
                <a:latin typeface="Times New Roman" pitchFamily="18" charset="0"/>
              </a:rPr>
              <a:t> клавиши управления курсором;</a:t>
            </a:r>
          </a:p>
          <a:p>
            <a:pPr indent="265113">
              <a:lnSpc>
                <a:spcPct val="70000"/>
              </a:lnSpc>
              <a:spcBef>
                <a:spcPct val="50000"/>
              </a:spcBef>
              <a:buFontTx/>
              <a:buBlip>
                <a:blip r:embed="rId4"/>
              </a:buBlip>
            </a:pPr>
            <a:r>
              <a:rPr lang="ru-RU" sz="2000">
                <a:latin typeface="Times New Roman" pitchFamily="18" charset="0"/>
              </a:rPr>
              <a:t> специальные клавиши;</a:t>
            </a:r>
          </a:p>
          <a:p>
            <a:pPr indent="265113">
              <a:lnSpc>
                <a:spcPct val="70000"/>
              </a:lnSpc>
              <a:spcBef>
                <a:spcPct val="50000"/>
              </a:spcBef>
              <a:buFontTx/>
              <a:buBlip>
                <a:blip r:embed="rId4"/>
              </a:buBlip>
            </a:pPr>
            <a:r>
              <a:rPr lang="ru-RU" sz="2000">
                <a:latin typeface="Times New Roman" pitchFamily="18" charset="0"/>
              </a:rPr>
              <a:t> дополнительная клавиатура.</a:t>
            </a:r>
          </a:p>
          <a:p>
            <a:pPr indent="265113">
              <a:spcBef>
                <a:spcPct val="50000"/>
              </a:spcBef>
              <a:buFontTx/>
              <a:buBlip>
                <a:blip r:embed="rId5"/>
              </a:buBlip>
            </a:pPr>
            <a:endParaRPr lang="ru-RU" sz="2000">
              <a:latin typeface="Times New Roman" pitchFamily="18" charset="0"/>
            </a:endParaRPr>
          </a:p>
        </p:txBody>
      </p:sp>
      <p:sp>
        <p:nvSpPr>
          <p:cNvPr id="15364" name="WordArt 7" descr="Папирус"/>
          <p:cNvSpPr>
            <a:spLocks noChangeArrowheads="1" noChangeShapeType="1" noTextEdit="1"/>
          </p:cNvSpPr>
          <p:nvPr/>
        </p:nvSpPr>
        <p:spPr bwMode="auto">
          <a:xfrm>
            <a:off x="3348038" y="476250"/>
            <a:ext cx="4032250" cy="12954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4400" b="1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blipFill dpi="0" rotWithShape="1">
                  <a:blip r:embed="rId6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Клавиатура</a:t>
            </a:r>
          </a:p>
        </p:txBody>
      </p:sp>
      <p:sp>
        <p:nvSpPr>
          <p:cNvPr id="15365" name="AutoShape 9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9750" y="6021388"/>
            <a:ext cx="647700" cy="361950"/>
          </a:xfrm>
          <a:prstGeom prst="actionButtonBackPrevious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90" descr="http://im0-tub.yandex.net/i?id=34304294&amp;tov=0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5375" y="3357563"/>
            <a:ext cx="2017713" cy="199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WordArt 4" descr="Папирус"/>
          <p:cNvSpPr>
            <a:spLocks noChangeArrowheads="1" noChangeShapeType="1" noTextEdit="1"/>
          </p:cNvSpPr>
          <p:nvPr/>
        </p:nvSpPr>
        <p:spPr bwMode="auto">
          <a:xfrm>
            <a:off x="1547813" y="549275"/>
            <a:ext cx="6408737" cy="151288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4400" b="1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blipFill dpi="0" rotWithShape="1">
                  <a:blip r:embed="rId4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Манипуляторы: мышь</a:t>
            </a:r>
          </a:p>
        </p:txBody>
      </p:sp>
      <p:pic>
        <p:nvPicPr>
          <p:cNvPr id="16387" name="Рисунок 93" descr="http://im3-tub.yandex.net/i?id=43221675&amp;tov=3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27088" y="3357563"/>
            <a:ext cx="2232025" cy="154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 Box 11"/>
          <p:cNvSpPr txBox="1">
            <a:spLocks noChangeArrowheads="1"/>
          </p:cNvSpPr>
          <p:nvPr/>
        </p:nvSpPr>
        <p:spPr bwMode="auto">
          <a:xfrm>
            <a:off x="1116013" y="2060575"/>
            <a:ext cx="66246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</a:rPr>
              <a:t>Мышь –</a:t>
            </a:r>
            <a:r>
              <a:rPr lang="ru-RU" sz="2400">
                <a:latin typeface="Times New Roman" pitchFamily="18" charset="0"/>
              </a:rPr>
              <a:t> одно из указательных устройств ввода, обеспечивающих интерфейс пользователя с компьютером. </a:t>
            </a:r>
          </a:p>
        </p:txBody>
      </p:sp>
      <p:pic>
        <p:nvPicPr>
          <p:cNvPr id="16389" name="Рисунок 87" descr="http://im4-tub.yandex.net/i?id=60968601&amp;tov=4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156325" y="3357563"/>
            <a:ext cx="2179638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AutoShape 9">
            <a:hlinkClick r:id="rId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9750" y="6021388"/>
            <a:ext cx="647700" cy="361950"/>
          </a:xfrm>
          <a:prstGeom prst="actionButtonBackPrevious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108" descr="http://im7-tub.yandex.net/i?id=75220172&amp;tov=7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63" y="5214938"/>
            <a:ext cx="1944687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WordArt 4" descr="Папирус"/>
          <p:cNvSpPr>
            <a:spLocks noChangeArrowheads="1" noChangeShapeType="1" noTextEdit="1"/>
          </p:cNvSpPr>
          <p:nvPr/>
        </p:nvSpPr>
        <p:spPr bwMode="auto">
          <a:xfrm>
            <a:off x="1116013" y="404813"/>
            <a:ext cx="6624637" cy="17272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4400" b="1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blipFill dpi="0" rotWithShape="1">
                  <a:blip r:embed="rId4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Манипуляторы: трекбол</a:t>
            </a:r>
          </a:p>
        </p:txBody>
      </p:sp>
      <p:sp>
        <p:nvSpPr>
          <p:cNvPr id="17411" name="Rectangle 5"/>
          <p:cNvSpPr>
            <a:spLocks noChangeArrowheads="1"/>
          </p:cNvSpPr>
          <p:nvPr/>
        </p:nvSpPr>
        <p:spPr bwMode="auto">
          <a:xfrm>
            <a:off x="611188" y="2060575"/>
            <a:ext cx="8532812" cy="347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800225">
              <a:spcBef>
                <a:spcPct val="50000"/>
              </a:spcBef>
            </a:pPr>
            <a:r>
              <a:rPr lang="ru-RU" sz="2000" b="1">
                <a:latin typeface="Times New Roman" pitchFamily="18" charset="0"/>
              </a:rPr>
              <a:t>Трекбол</a:t>
            </a:r>
            <a:r>
              <a:rPr lang="ru-RU" sz="2000">
                <a:latin typeface="Times New Roman" pitchFamily="18" charset="0"/>
              </a:rPr>
              <a:t> – указательное устройство ввода 			информации об относительном перемещении для 			компьютера. Аналогично мыши по принципу 			действия и по функциям. Трекбол функционально представляет собой перевернутую механическую (шариковую) мышь. Шар находится сверху или сбоку и пользователь может вращать его ладонью или пальцами, при этом не перемещая корпус устройства. Несмотря на внешние различия, трекбол                         и мышь конструктивно похожи – при движении шар               приводит во вращение пару валиков или, в более          современном варианте, его сканируют оптические                   датчики перемещения (как в оптической мыши).</a:t>
            </a:r>
          </a:p>
        </p:txBody>
      </p:sp>
      <p:pic>
        <p:nvPicPr>
          <p:cNvPr id="17412" name="Рисунок 105" descr="http://im6-tub.yandex.net/i?id=15621305&amp;tov=6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57563" y="5286375"/>
            <a:ext cx="1573212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AutoShape 9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9750" y="6021388"/>
            <a:ext cx="647700" cy="361950"/>
          </a:xfrm>
          <a:prstGeom prst="actionButtonBackPrevious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96" descr="http://im5-tub.yandex.net/i?id=32643100&amp;tov=5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2349500"/>
            <a:ext cx="2232025" cy="150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 descr="Папирус"/>
          <p:cNvSpPr>
            <a:spLocks noChangeArrowheads="1" noChangeShapeType="1" noTextEdit="1"/>
          </p:cNvSpPr>
          <p:nvPr/>
        </p:nvSpPr>
        <p:spPr bwMode="auto">
          <a:xfrm>
            <a:off x="1258888" y="549275"/>
            <a:ext cx="6696075" cy="1655763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4400" b="1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blipFill dpi="0" rotWithShape="1">
                  <a:blip r:embed="rId4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Манипуляторы: джойстик</a:t>
            </a:r>
          </a:p>
        </p:txBody>
      </p:sp>
      <p:sp>
        <p:nvSpPr>
          <p:cNvPr id="18435" name="Text Box 5"/>
          <p:cNvSpPr txBox="1">
            <a:spLocks noChangeArrowheads="1"/>
          </p:cNvSpPr>
          <p:nvPr/>
        </p:nvSpPr>
        <p:spPr bwMode="auto">
          <a:xfrm>
            <a:off x="900113" y="2349500"/>
            <a:ext cx="7272337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152650"/>
            <a:r>
              <a:rPr lang="ru-RU" sz="2000" b="1">
                <a:latin typeface="Times New Roman" pitchFamily="18" charset="0"/>
              </a:rPr>
              <a:t>Джойстик</a:t>
            </a:r>
            <a:r>
              <a:rPr lang="ru-RU" sz="2000">
                <a:latin typeface="Times New Roman" pitchFamily="18" charset="0"/>
              </a:rPr>
              <a:t> – манипулятор, посредством 		     которого можно задавать экранные 			     координаты графического объекта; также 		     может выполняет функции клавиатуры. 		     Джойстики предназначены для более удобного управления ходом компьютерных игр. Обычно они представляют собой рукоятку с кнопками на 	        подставке. Многие звуковые карты имеют 	   специальный игровой порт, к которому 	               подключаются джойстики. </a:t>
            </a:r>
          </a:p>
        </p:txBody>
      </p:sp>
      <p:pic>
        <p:nvPicPr>
          <p:cNvPr id="18436" name="Рисунок 99" descr="http://im4-tub.yandex.net/i?id=33792969&amp;tov=4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00788" y="4292600"/>
            <a:ext cx="1860550" cy="179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AutoShape 9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9750" y="6021388"/>
            <a:ext cx="647700" cy="361950"/>
          </a:xfrm>
          <a:prstGeom prst="actionButtonBackPrevious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1" descr="http://upload.wikimedia.org/wikipedia/commons/thumb/1/16/Wacom_Pen-tablet.jpg/300px-Wacom_Pen-tablet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8625" y="1557338"/>
            <a:ext cx="2879725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WordArt 5" descr="Папирус"/>
          <p:cNvSpPr>
            <a:spLocks noChangeArrowheads="1" noChangeShapeType="1" noTextEdit="1"/>
          </p:cNvSpPr>
          <p:nvPr/>
        </p:nvSpPr>
        <p:spPr bwMode="auto">
          <a:xfrm>
            <a:off x="827088" y="404813"/>
            <a:ext cx="7345362" cy="981075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4000" b="1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blipFill dpi="0" rotWithShape="1">
                  <a:blip r:embed="rId4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Сенсорные устройства: графический планшет</a:t>
            </a:r>
          </a:p>
        </p:txBody>
      </p:sp>
      <p:sp>
        <p:nvSpPr>
          <p:cNvPr id="19459" name="Text Box 6"/>
          <p:cNvSpPr txBox="1">
            <a:spLocks noChangeArrowheads="1"/>
          </p:cNvSpPr>
          <p:nvPr/>
        </p:nvSpPr>
        <p:spPr bwMode="auto">
          <a:xfrm>
            <a:off x="376238" y="1360488"/>
            <a:ext cx="75088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9460" name="Text Box 8"/>
          <p:cNvSpPr txBox="1">
            <a:spLocks noChangeArrowheads="1"/>
          </p:cNvSpPr>
          <p:nvPr/>
        </p:nvSpPr>
        <p:spPr bwMode="auto">
          <a:xfrm>
            <a:off x="611188" y="1557338"/>
            <a:ext cx="467995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latin typeface="Times New Roman" pitchFamily="18" charset="0"/>
              </a:rPr>
              <a:t>Графический планшет</a:t>
            </a:r>
            <a:r>
              <a:rPr lang="ru-RU" sz="2000">
                <a:latin typeface="Times New Roman" pitchFamily="18" charset="0"/>
              </a:rPr>
              <a:t> (</a:t>
            </a:r>
            <a:r>
              <a:rPr lang="ru-RU" sz="2000" i="1">
                <a:latin typeface="Times New Roman" pitchFamily="18" charset="0"/>
              </a:rPr>
              <a:t>дигитайзер</a:t>
            </a:r>
            <a:r>
              <a:rPr lang="ru-RU" sz="2000">
                <a:latin typeface="Times New Roman" pitchFamily="18" charset="0"/>
              </a:rPr>
              <a:t>) — это устройство для ввода рисунков от руки непосредственно в компьютер. Состоит из пера и плоского планшета, чувствительного к нажатию или близости пера. Также может прилагаться специальная мышь. </a:t>
            </a:r>
          </a:p>
        </p:txBody>
      </p:sp>
      <p:pic>
        <p:nvPicPr>
          <p:cNvPr id="19461" name="Рисунок 123" descr="http://im7-tub.yandex.net/i?id=155353942&amp;tov=7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7900" y="4005263"/>
            <a:ext cx="3001963" cy="223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Рисунок 120" descr="http://im8-tub.yandex.net/i?id=156087398&amp;tov=8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331913" y="3933825"/>
            <a:ext cx="3168650" cy="240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3" name="AutoShape 9">
            <a:hlinkClick r:id="rId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9750" y="6021388"/>
            <a:ext cx="647700" cy="361950"/>
          </a:xfrm>
          <a:prstGeom prst="actionButtonBackPrevious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WordArt 4" descr="Папирус"/>
          <p:cNvSpPr>
            <a:spLocks noChangeArrowheads="1" noChangeShapeType="1" noTextEdit="1"/>
          </p:cNvSpPr>
          <p:nvPr/>
        </p:nvSpPr>
        <p:spPr bwMode="auto">
          <a:xfrm>
            <a:off x="611188" y="549275"/>
            <a:ext cx="7805737" cy="989013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20644"/>
                <a:gd name="adj2" fmla="val 0"/>
              </a:avLst>
            </a:prstTxWarp>
          </a:bodyPr>
          <a:lstStyle/>
          <a:p>
            <a:pPr algn="ctr"/>
            <a:r>
              <a:rPr lang="ru-RU" sz="4000" b="1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Сенсорные устройства: световое перо</a:t>
            </a:r>
          </a:p>
        </p:txBody>
      </p:sp>
      <p:sp>
        <p:nvSpPr>
          <p:cNvPr id="20482" name="Text Box 6"/>
          <p:cNvSpPr txBox="1">
            <a:spLocks noChangeArrowheads="1"/>
          </p:cNvSpPr>
          <p:nvPr/>
        </p:nvSpPr>
        <p:spPr bwMode="auto">
          <a:xfrm>
            <a:off x="611188" y="1700213"/>
            <a:ext cx="4895850" cy="405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717550" algn="just"/>
            <a:r>
              <a:rPr lang="ru-RU" sz="2000" b="1">
                <a:latin typeface="Times New Roman" pitchFamily="18" charset="0"/>
              </a:rPr>
              <a:t>Световое перо́</a:t>
            </a:r>
            <a:r>
              <a:rPr lang="ru-RU" sz="2000">
                <a:latin typeface="Times New Roman" pitchFamily="18" charset="0"/>
              </a:rPr>
              <a:t> – один из инструментов ввода графических данных в компьютер. Ввод данных с помощью светового пера заключается в прикосновениях или проведении линий пером по поверхности экрана монитора. Световое перо невозможно использовать с обычными жидкокристаллическими мониторами. Также световое перо может быть элементом дигитайзера (графического планшета). В этом случае пером пишут или рисуют не по экрану монитора, а по поверхности планшета.</a:t>
            </a:r>
          </a:p>
        </p:txBody>
      </p:sp>
      <p:pic>
        <p:nvPicPr>
          <p:cNvPr id="20483" name="Рисунок 126" descr="http://im3-tub.yandex.net/i?id=88122007&amp;tov=3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51500" y="2349500"/>
            <a:ext cx="2736850" cy="269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AutoShape 9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9750" y="6021388"/>
            <a:ext cx="647700" cy="361950"/>
          </a:xfrm>
          <a:prstGeom prst="actionButtonBackPrevious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WordArt 4" descr="Папирус"/>
          <p:cNvSpPr>
            <a:spLocks noChangeArrowheads="1" noChangeShapeType="1" noTextEdit="1"/>
          </p:cNvSpPr>
          <p:nvPr/>
        </p:nvSpPr>
        <p:spPr bwMode="auto">
          <a:xfrm>
            <a:off x="684213" y="476250"/>
            <a:ext cx="7704137" cy="981075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4000" b="1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Сенсорные устройства: сенсорный экран</a:t>
            </a:r>
          </a:p>
        </p:txBody>
      </p:sp>
      <p:sp>
        <p:nvSpPr>
          <p:cNvPr id="21506" name="Text Box 6"/>
          <p:cNvSpPr txBox="1">
            <a:spLocks noChangeArrowheads="1"/>
          </p:cNvSpPr>
          <p:nvPr/>
        </p:nvSpPr>
        <p:spPr bwMode="auto">
          <a:xfrm>
            <a:off x="827088" y="1773238"/>
            <a:ext cx="46799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534988">
              <a:spcBef>
                <a:spcPct val="50000"/>
              </a:spcBef>
            </a:pPr>
            <a:r>
              <a:rPr lang="ru-RU" sz="2000" b="1">
                <a:latin typeface="Times New Roman" pitchFamily="18" charset="0"/>
              </a:rPr>
              <a:t>Сенсорный экран</a:t>
            </a:r>
            <a:r>
              <a:rPr lang="ru-RU" sz="2000">
                <a:latin typeface="Times New Roman" pitchFamily="18" charset="0"/>
              </a:rPr>
              <a:t> — устройство ввода информации; представляет собой экран, реагирующий на прикосновения к нему. </a:t>
            </a:r>
          </a:p>
        </p:txBody>
      </p:sp>
      <p:pic>
        <p:nvPicPr>
          <p:cNvPr id="21507" name="Рисунок 114" descr="http://im0-tub.yandex.net/i?id=13172134&amp;tov=0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0425" y="1700213"/>
            <a:ext cx="2449513" cy="195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ext Box 8"/>
          <p:cNvSpPr txBox="1">
            <a:spLocks noChangeArrowheads="1"/>
          </p:cNvSpPr>
          <p:nvPr/>
        </p:nvSpPr>
        <p:spPr bwMode="auto">
          <a:xfrm>
            <a:off x="1042988" y="3789363"/>
            <a:ext cx="6985000" cy="207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534988">
              <a:spcBef>
                <a:spcPct val="50000"/>
              </a:spcBef>
            </a:pPr>
            <a:r>
              <a:rPr lang="ru-RU" sz="2000">
                <a:latin typeface="Times New Roman" pitchFamily="18" charset="0"/>
              </a:rPr>
              <a:t>В портативных компьютерах вместо манипуляторов используется сенсорная панель, перемещение пальца по поверхности которой преобразуется в перемещение курсора на экране монитора. Нажатие на поверхность сенсорной панели эквивалентно нажатию кнопки мыши.</a:t>
            </a:r>
          </a:p>
          <a:p>
            <a:pPr indent="534988">
              <a:spcBef>
                <a:spcPct val="50000"/>
              </a:spcBef>
            </a:pPr>
            <a:endParaRPr lang="ru-RU" sz="2000">
              <a:latin typeface="Times New Roman" pitchFamily="18" charset="0"/>
            </a:endParaRPr>
          </a:p>
        </p:txBody>
      </p:sp>
      <p:sp>
        <p:nvSpPr>
          <p:cNvPr id="21509" name="AutoShape 9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9750" y="6021388"/>
            <a:ext cx="647700" cy="361950"/>
          </a:xfrm>
          <a:prstGeom prst="actionButtonBackPrevious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1204</Words>
  <Application>Microsoft Office PowerPoint</Application>
  <PresentationFormat>Экран (4:3)</PresentationFormat>
  <Paragraphs>68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Calibri</vt:lpstr>
      <vt:lpstr>Arial</vt:lpstr>
      <vt:lpstr>Times New Roman</vt:lpstr>
      <vt:lpstr>Andalus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</cp:revision>
  <dcterms:created xsi:type="dcterms:W3CDTF">2015-10-09T17:05:50Z</dcterms:created>
  <dcterms:modified xsi:type="dcterms:W3CDTF">2020-05-19T12:35:11Z</dcterms:modified>
</cp:coreProperties>
</file>