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</p:sldMasterIdLst>
  <p:notesMasterIdLst>
    <p:notesMasterId r:id="rId16"/>
  </p:notesMasterIdLst>
  <p:sldIdLst>
    <p:sldId id="256" r:id="rId2"/>
    <p:sldId id="257" r:id="rId3"/>
    <p:sldId id="266" r:id="rId4"/>
    <p:sldId id="258" r:id="rId5"/>
    <p:sldId id="259" r:id="rId6"/>
    <p:sldId id="260" r:id="rId7"/>
    <p:sldId id="261" r:id="rId8"/>
    <p:sldId id="262" r:id="rId9"/>
    <p:sldId id="264" r:id="rId10"/>
    <p:sldId id="263" r:id="rId11"/>
    <p:sldId id="265" r:id="rId12"/>
    <p:sldId id="267" r:id="rId13"/>
    <p:sldId id="268" r:id="rId14"/>
    <p:sldId id="269" r:id="rId15"/>
  </p:sldIdLst>
  <p:sldSz cx="9144000" cy="6858000" type="screen4x3"/>
  <p:notesSz cx="6858000" cy="9144000"/>
  <p:defaultTextStyle>
    <a:defPPr lvl="0">
      <a:defRPr lang="ru-RU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83964" autoAdjust="0"/>
  </p:normalViewPr>
  <p:slideViewPr>
    <p:cSldViewPr>
      <p:cViewPr>
        <p:scale>
          <a:sx n="75" d="100"/>
          <a:sy n="75" d="100"/>
        </p:scale>
        <p:origin x="-1014" y="-8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2" name="Shape 210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103" name="Shape 2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 sz="1100"/>
            </a:lvl1pPr>
            <a:lvl2pPr lvl="1" rtl="0">
              <a:spcBef>
                <a:spcPts val="0"/>
              </a:spcBef>
              <a:defRPr sz="1100"/>
            </a:lvl2pPr>
            <a:lvl3pPr lvl="2" rtl="0">
              <a:spcBef>
                <a:spcPts val="0"/>
              </a:spcBef>
              <a:defRPr sz="1100"/>
            </a:lvl3pPr>
            <a:lvl4pPr lvl="3" rtl="0">
              <a:spcBef>
                <a:spcPts val="0"/>
              </a:spcBef>
              <a:defRPr sz="1100"/>
            </a:lvl4pPr>
            <a:lvl5pPr lvl="4" rtl="0">
              <a:spcBef>
                <a:spcPts val="0"/>
              </a:spcBef>
              <a:defRPr sz="1100"/>
            </a:lvl5pPr>
            <a:lvl6pPr lvl="5" rtl="0">
              <a:spcBef>
                <a:spcPts val="0"/>
              </a:spcBef>
              <a:defRPr sz="1100"/>
            </a:lvl6pPr>
            <a:lvl7pPr lvl="6" rtl="0">
              <a:spcBef>
                <a:spcPts val="0"/>
              </a:spcBef>
              <a:defRPr sz="1100"/>
            </a:lvl7pPr>
            <a:lvl8pPr lvl="7" rtl="0">
              <a:spcBef>
                <a:spcPts val="0"/>
              </a:spcBef>
              <a:defRPr sz="1100"/>
            </a:lvl8pPr>
            <a:lvl9pPr lvl="8" rtl="0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289969499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5" name="Shape 210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106" name="Shape 21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2" name="Shape 211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113" name="Shape 21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Shape 2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Shape 2057"/>
          <p:cNvSpPr txBox="1">
            <a:spLocks noGrp="1"/>
          </p:cNvSpPr>
          <p:nvPr>
            <p:ph type="ctrTitle"/>
          </p:nvPr>
        </p:nvSpPr>
        <p:spPr>
          <a:xfrm>
            <a:off x="311708" y="992766"/>
            <a:ext cx="8520600" cy="2736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lvl="0" algn="ctr" rtl="0">
              <a:spcBef>
                <a:spcPts val="0"/>
              </a:spcBef>
              <a:buSzPct val="100000"/>
              <a:defRPr sz="5200"/>
            </a:lvl1pPr>
            <a:lvl2pPr lvl="1" algn="ctr" rtl="0">
              <a:spcBef>
                <a:spcPts val="0"/>
              </a:spcBef>
              <a:buSzPct val="100000"/>
              <a:defRPr sz="5200"/>
            </a:lvl2pPr>
            <a:lvl3pPr lvl="2" algn="ctr" rtl="0">
              <a:spcBef>
                <a:spcPts val="0"/>
              </a:spcBef>
              <a:buSzPct val="100000"/>
              <a:defRPr sz="5200"/>
            </a:lvl3pPr>
            <a:lvl4pPr lvl="3" algn="ctr" rtl="0">
              <a:spcBef>
                <a:spcPts val="0"/>
              </a:spcBef>
              <a:buSzPct val="100000"/>
              <a:defRPr sz="5200"/>
            </a:lvl4pPr>
            <a:lvl5pPr lvl="4" algn="ctr" rtl="0">
              <a:spcBef>
                <a:spcPts val="0"/>
              </a:spcBef>
              <a:buSzPct val="100000"/>
              <a:defRPr sz="5200"/>
            </a:lvl5pPr>
            <a:lvl6pPr lvl="5" algn="ctr" rtl="0">
              <a:spcBef>
                <a:spcPts val="0"/>
              </a:spcBef>
              <a:buSzPct val="100000"/>
              <a:defRPr sz="5200"/>
            </a:lvl6pPr>
            <a:lvl7pPr lvl="6" algn="ctr" rtl="0">
              <a:spcBef>
                <a:spcPts val="0"/>
              </a:spcBef>
              <a:buSzPct val="100000"/>
              <a:defRPr sz="5200"/>
            </a:lvl7pPr>
            <a:lvl8pPr lvl="7" algn="ctr" rtl="0">
              <a:spcBef>
                <a:spcPts val="0"/>
              </a:spcBef>
              <a:buSzPct val="100000"/>
              <a:defRPr sz="5200"/>
            </a:lvl8pPr>
            <a:lvl9pPr lvl="8" algn="ctr" rtl="0">
              <a:spcBef>
                <a:spcPts val="0"/>
              </a:spcBef>
              <a:buSzPct val="100000"/>
              <a:defRPr sz="5200"/>
            </a:lvl9pPr>
          </a:lstStyle>
          <a:p>
            <a:endParaRPr/>
          </a:p>
        </p:txBody>
      </p:sp>
      <p:sp>
        <p:nvSpPr>
          <p:cNvPr id="2058" name="Shape 2058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>
            <a:endParaRPr/>
          </a:p>
        </p:txBody>
      </p:sp>
      <p:sp>
        <p:nvSpPr>
          <p:cNvPr id="2059" name="Shape 2059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ru-RU"/>
              <a:pPr lvl="0" rtl="0">
                <a:spcBef>
                  <a:spcPts val="0"/>
                </a:spcBef>
                <a:buNone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Число-заголовок">
    <p:spTree>
      <p:nvGrpSpPr>
        <p:cNvPr id="1" name="Shape 2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2" name="Shape 2092"/>
          <p:cNvSpPr txBox="1">
            <a:spLocks noGrp="1"/>
          </p:cNvSpPr>
          <p:nvPr>
            <p:ph type="title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lvl="0" algn="ctr" rtl="0">
              <a:spcBef>
                <a:spcPts val="0"/>
              </a:spcBef>
              <a:buSzPct val="100000"/>
              <a:defRPr sz="12000"/>
            </a:lvl1pPr>
            <a:lvl2pPr lvl="1" algn="ctr" rtl="0">
              <a:spcBef>
                <a:spcPts val="0"/>
              </a:spcBef>
              <a:buSzPct val="100000"/>
              <a:defRPr sz="12000"/>
            </a:lvl2pPr>
            <a:lvl3pPr lvl="2" algn="ctr" rtl="0">
              <a:spcBef>
                <a:spcPts val="0"/>
              </a:spcBef>
              <a:buSzPct val="100000"/>
              <a:defRPr sz="12000"/>
            </a:lvl3pPr>
            <a:lvl4pPr lvl="3" algn="ctr" rtl="0">
              <a:spcBef>
                <a:spcPts val="0"/>
              </a:spcBef>
              <a:buSzPct val="100000"/>
              <a:defRPr sz="12000"/>
            </a:lvl4pPr>
            <a:lvl5pPr lvl="4" algn="ctr" rtl="0">
              <a:spcBef>
                <a:spcPts val="0"/>
              </a:spcBef>
              <a:buSzPct val="100000"/>
              <a:defRPr sz="12000"/>
            </a:lvl5pPr>
            <a:lvl6pPr lvl="5" algn="ctr" rtl="0">
              <a:spcBef>
                <a:spcPts val="0"/>
              </a:spcBef>
              <a:buSzPct val="100000"/>
              <a:defRPr sz="12000"/>
            </a:lvl6pPr>
            <a:lvl7pPr lvl="6" algn="ctr" rtl="0">
              <a:spcBef>
                <a:spcPts val="0"/>
              </a:spcBef>
              <a:buSzPct val="100000"/>
              <a:defRPr sz="12000"/>
            </a:lvl7pPr>
            <a:lvl8pPr lvl="7" algn="ctr" rtl="0">
              <a:spcBef>
                <a:spcPts val="0"/>
              </a:spcBef>
              <a:buSzPct val="100000"/>
              <a:defRPr sz="12000"/>
            </a:lvl8pPr>
            <a:lvl9pPr lvl="8" algn="ctr" rtl="0">
              <a:spcBef>
                <a:spcPts val="0"/>
              </a:spcBef>
              <a:buSzPct val="100000"/>
              <a:defRPr sz="12000"/>
            </a:lvl9pPr>
          </a:lstStyle>
          <a:p>
            <a:endParaRPr/>
          </a:p>
        </p:txBody>
      </p:sp>
      <p:sp>
        <p:nvSpPr>
          <p:cNvPr id="2093" name="Shape 2093"/>
          <p:cNvSpPr txBox="1">
            <a:spLocks noGrp="1"/>
          </p:cNvSpPr>
          <p:nvPr>
            <p:ph type="body" idx="1"/>
          </p:nvPr>
        </p:nvSpPr>
        <p:spPr>
          <a:xfrm>
            <a:off x="311700" y="4202966"/>
            <a:ext cx="8520600" cy="1734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algn="ctr" rtl="0">
              <a:spcBef>
                <a:spcPts val="0"/>
              </a:spcBef>
              <a:defRPr/>
            </a:lvl1pPr>
            <a:lvl2pPr lvl="1" algn="ctr" rtl="0">
              <a:spcBef>
                <a:spcPts val="0"/>
              </a:spcBef>
              <a:defRPr/>
            </a:lvl2pPr>
            <a:lvl3pPr lvl="2" algn="ctr" rtl="0">
              <a:spcBef>
                <a:spcPts val="0"/>
              </a:spcBef>
              <a:defRPr/>
            </a:lvl3pPr>
            <a:lvl4pPr lvl="3" algn="ctr" rtl="0">
              <a:spcBef>
                <a:spcPts val="0"/>
              </a:spcBef>
              <a:defRPr/>
            </a:lvl4pPr>
            <a:lvl5pPr lvl="4" algn="ctr" rtl="0">
              <a:spcBef>
                <a:spcPts val="0"/>
              </a:spcBef>
              <a:defRPr/>
            </a:lvl5pPr>
            <a:lvl6pPr lvl="5" algn="ctr" rtl="0">
              <a:spcBef>
                <a:spcPts val="0"/>
              </a:spcBef>
              <a:defRPr/>
            </a:lvl6pPr>
            <a:lvl7pPr lvl="6" algn="ctr" rtl="0">
              <a:spcBef>
                <a:spcPts val="0"/>
              </a:spcBef>
              <a:defRPr/>
            </a:lvl7pPr>
            <a:lvl8pPr lvl="7" algn="ctr" rtl="0">
              <a:spcBef>
                <a:spcPts val="0"/>
              </a:spcBef>
              <a:defRPr/>
            </a:lvl8pPr>
            <a:lvl9pPr lvl="8" algn="ctr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094" name="Shape 2094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ru-RU"/>
              <a:pPr lvl="0" rtl="0">
                <a:spcBef>
                  <a:spcPts val="0"/>
                </a:spcBef>
                <a:buNone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Чистый">
    <p:spTree>
      <p:nvGrpSpPr>
        <p:cNvPr id="1" name="Shape 2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6" name="Shape 2096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ru-RU"/>
              <a:pPr lvl="0" rtl="0">
                <a:spcBef>
                  <a:spcPts val="0"/>
                </a:spcBef>
                <a:buNone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Название раздела">
    <p:spTree>
      <p:nvGrpSpPr>
        <p:cNvPr id="1" name="Shape 2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Shape 2061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buSzPct val="100000"/>
              <a:defRPr sz="3600"/>
            </a:lvl1pPr>
            <a:lvl2pPr lvl="1" algn="ctr" rtl="0">
              <a:spcBef>
                <a:spcPts val="0"/>
              </a:spcBef>
              <a:buSzPct val="100000"/>
              <a:defRPr sz="3600"/>
            </a:lvl2pPr>
            <a:lvl3pPr lvl="2" algn="ctr" rtl="0">
              <a:spcBef>
                <a:spcPts val="0"/>
              </a:spcBef>
              <a:buSzPct val="100000"/>
              <a:defRPr sz="3600"/>
            </a:lvl3pPr>
            <a:lvl4pPr lvl="3" algn="ctr" rtl="0">
              <a:spcBef>
                <a:spcPts val="0"/>
              </a:spcBef>
              <a:buSzPct val="100000"/>
              <a:defRPr sz="3600"/>
            </a:lvl4pPr>
            <a:lvl5pPr lvl="4" algn="ctr" rtl="0">
              <a:spcBef>
                <a:spcPts val="0"/>
              </a:spcBef>
              <a:buSzPct val="100000"/>
              <a:defRPr sz="3600"/>
            </a:lvl5pPr>
            <a:lvl6pPr lvl="5" algn="ctr" rtl="0">
              <a:spcBef>
                <a:spcPts val="0"/>
              </a:spcBef>
              <a:buSzPct val="100000"/>
              <a:defRPr sz="3600"/>
            </a:lvl6pPr>
            <a:lvl7pPr lvl="6" algn="ctr" rtl="0">
              <a:spcBef>
                <a:spcPts val="0"/>
              </a:spcBef>
              <a:buSzPct val="100000"/>
              <a:defRPr sz="3600"/>
            </a:lvl7pPr>
            <a:lvl8pPr lvl="7" algn="ctr" rtl="0">
              <a:spcBef>
                <a:spcPts val="0"/>
              </a:spcBef>
              <a:buSzPct val="100000"/>
              <a:defRPr sz="3600"/>
            </a:lvl8pPr>
            <a:lvl9pPr lvl="8" algn="ctr" rtl="0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  <p:sp>
        <p:nvSpPr>
          <p:cNvPr id="2062" name="Shape 2062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ru-RU"/>
              <a:pPr lvl="0" rtl="0">
                <a:spcBef>
                  <a:spcPts val="0"/>
                </a:spcBef>
                <a:buNone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текст">
    <p:spTree>
      <p:nvGrpSpPr>
        <p:cNvPr id="1" name="Shape 2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Shape 2064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065" name="Shape 206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066" name="Shape 2066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ru-RU"/>
              <a:pPr lvl="0" rtl="0">
                <a:spcBef>
                  <a:spcPts val="0"/>
                </a:spcBef>
                <a:buNone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Заголовок и два столбца">
    <p:spTree>
      <p:nvGrpSpPr>
        <p:cNvPr id="1" name="Shape 2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" name="Shape 2068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069" name="Shape 2069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400"/>
            </a:lvl1pPr>
            <a:lvl2pPr lvl="1" rtl="0">
              <a:spcBef>
                <a:spcPts val="0"/>
              </a:spcBef>
              <a:buSzPct val="100000"/>
              <a:defRPr sz="1200"/>
            </a:lvl2pPr>
            <a:lvl3pPr lvl="2" rtl="0">
              <a:spcBef>
                <a:spcPts val="0"/>
              </a:spcBef>
              <a:buSzPct val="100000"/>
              <a:defRPr sz="1200"/>
            </a:lvl3pPr>
            <a:lvl4pPr lvl="3" rtl="0">
              <a:spcBef>
                <a:spcPts val="0"/>
              </a:spcBef>
              <a:buSzPct val="100000"/>
              <a:defRPr sz="1200"/>
            </a:lvl4pPr>
            <a:lvl5pPr lvl="4" rtl="0">
              <a:spcBef>
                <a:spcPts val="0"/>
              </a:spcBef>
              <a:buSzPct val="100000"/>
              <a:defRPr sz="1200"/>
            </a:lvl5pPr>
            <a:lvl6pPr lvl="5" rtl="0">
              <a:spcBef>
                <a:spcPts val="0"/>
              </a:spcBef>
              <a:buSzPct val="100000"/>
              <a:defRPr sz="1200"/>
            </a:lvl6pPr>
            <a:lvl7pPr lvl="6" rtl="0">
              <a:spcBef>
                <a:spcPts val="0"/>
              </a:spcBef>
              <a:buSzPct val="100000"/>
              <a:defRPr sz="1200"/>
            </a:lvl7pPr>
            <a:lvl8pPr lvl="7" rtl="0">
              <a:spcBef>
                <a:spcPts val="0"/>
              </a:spcBef>
              <a:buSzPct val="100000"/>
              <a:defRPr sz="1200"/>
            </a:lvl8pPr>
            <a:lvl9pPr lvl="8" rtl="0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070" name="Shape 2070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400"/>
            </a:lvl1pPr>
            <a:lvl2pPr lvl="1" rtl="0">
              <a:spcBef>
                <a:spcPts val="0"/>
              </a:spcBef>
              <a:buSzPct val="100000"/>
              <a:defRPr sz="1200"/>
            </a:lvl2pPr>
            <a:lvl3pPr lvl="2" rtl="0">
              <a:spcBef>
                <a:spcPts val="0"/>
              </a:spcBef>
              <a:buSzPct val="100000"/>
              <a:defRPr sz="1200"/>
            </a:lvl3pPr>
            <a:lvl4pPr lvl="3" rtl="0">
              <a:spcBef>
                <a:spcPts val="0"/>
              </a:spcBef>
              <a:buSzPct val="100000"/>
              <a:defRPr sz="1200"/>
            </a:lvl4pPr>
            <a:lvl5pPr lvl="4" rtl="0">
              <a:spcBef>
                <a:spcPts val="0"/>
              </a:spcBef>
              <a:buSzPct val="100000"/>
              <a:defRPr sz="1200"/>
            </a:lvl5pPr>
            <a:lvl6pPr lvl="5" rtl="0">
              <a:spcBef>
                <a:spcPts val="0"/>
              </a:spcBef>
              <a:buSzPct val="100000"/>
              <a:defRPr sz="1200"/>
            </a:lvl6pPr>
            <a:lvl7pPr lvl="6" rtl="0">
              <a:spcBef>
                <a:spcPts val="0"/>
              </a:spcBef>
              <a:buSzPct val="100000"/>
              <a:defRPr sz="1200"/>
            </a:lvl7pPr>
            <a:lvl8pPr lvl="7" rtl="0">
              <a:spcBef>
                <a:spcPts val="0"/>
              </a:spcBef>
              <a:buSzPct val="100000"/>
              <a:defRPr sz="1200"/>
            </a:lvl8pPr>
            <a:lvl9pPr lvl="8" rtl="0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071" name="Shape 2071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ru-RU"/>
              <a:pPr lvl="0" rtl="0">
                <a:spcBef>
                  <a:spcPts val="0"/>
                </a:spcBef>
                <a:buNone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Shape 2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3" name="Shape 2073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074" name="Shape 2074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ru-RU"/>
              <a:pPr lvl="0" rtl="0">
                <a:spcBef>
                  <a:spcPts val="0"/>
                </a:spcBef>
                <a:buNone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дин столбец">
    <p:spTree>
      <p:nvGrpSpPr>
        <p:cNvPr id="1" name="Shape 2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6" name="Shape 2076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lvl="0" rtl="0">
              <a:spcBef>
                <a:spcPts val="0"/>
              </a:spcBef>
              <a:buSzPct val="100000"/>
              <a:defRPr sz="2400"/>
            </a:lvl1pPr>
            <a:lvl2pPr lvl="1" rtl="0">
              <a:spcBef>
                <a:spcPts val="0"/>
              </a:spcBef>
              <a:buSzPct val="100000"/>
              <a:defRPr sz="2400"/>
            </a:lvl2pPr>
            <a:lvl3pPr lvl="2" rtl="0">
              <a:spcBef>
                <a:spcPts val="0"/>
              </a:spcBef>
              <a:buSzPct val="100000"/>
              <a:defRPr sz="2400"/>
            </a:lvl3pPr>
            <a:lvl4pPr lvl="3" rtl="0">
              <a:spcBef>
                <a:spcPts val="0"/>
              </a:spcBef>
              <a:buSzPct val="100000"/>
              <a:defRPr sz="2400"/>
            </a:lvl4pPr>
            <a:lvl5pPr lvl="4" rtl="0">
              <a:spcBef>
                <a:spcPts val="0"/>
              </a:spcBef>
              <a:buSzPct val="100000"/>
              <a:defRPr sz="2400"/>
            </a:lvl5pPr>
            <a:lvl6pPr lvl="5" rtl="0">
              <a:spcBef>
                <a:spcPts val="0"/>
              </a:spcBef>
              <a:buSzPct val="100000"/>
              <a:defRPr sz="2400"/>
            </a:lvl6pPr>
            <a:lvl7pPr lvl="6" rtl="0">
              <a:spcBef>
                <a:spcPts val="0"/>
              </a:spcBef>
              <a:buSzPct val="100000"/>
              <a:defRPr sz="2400"/>
            </a:lvl7pPr>
            <a:lvl8pPr lvl="7" rtl="0">
              <a:spcBef>
                <a:spcPts val="0"/>
              </a:spcBef>
              <a:buSzPct val="100000"/>
              <a:defRPr sz="2400"/>
            </a:lvl8pPr>
            <a:lvl9pPr lvl="8" rtl="0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2077" name="Shape 2077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200"/>
            </a:lvl1pPr>
            <a:lvl2pPr lvl="1" rtl="0">
              <a:spcBef>
                <a:spcPts val="0"/>
              </a:spcBef>
              <a:buSzPct val="100000"/>
              <a:defRPr sz="1200"/>
            </a:lvl2pPr>
            <a:lvl3pPr lvl="2" rtl="0">
              <a:spcBef>
                <a:spcPts val="0"/>
              </a:spcBef>
              <a:buSzPct val="100000"/>
              <a:defRPr sz="1200"/>
            </a:lvl3pPr>
            <a:lvl4pPr lvl="3" rtl="0">
              <a:spcBef>
                <a:spcPts val="0"/>
              </a:spcBef>
              <a:buSzPct val="100000"/>
              <a:defRPr sz="1200"/>
            </a:lvl4pPr>
            <a:lvl5pPr lvl="4" rtl="0">
              <a:spcBef>
                <a:spcPts val="0"/>
              </a:spcBef>
              <a:buSzPct val="100000"/>
              <a:defRPr sz="1200"/>
            </a:lvl5pPr>
            <a:lvl6pPr lvl="5" rtl="0">
              <a:spcBef>
                <a:spcPts val="0"/>
              </a:spcBef>
              <a:buSzPct val="100000"/>
              <a:defRPr sz="1200"/>
            </a:lvl6pPr>
            <a:lvl7pPr lvl="6" rtl="0">
              <a:spcBef>
                <a:spcPts val="0"/>
              </a:spcBef>
              <a:buSzPct val="100000"/>
              <a:defRPr sz="1200"/>
            </a:lvl7pPr>
            <a:lvl8pPr lvl="7" rtl="0">
              <a:spcBef>
                <a:spcPts val="0"/>
              </a:spcBef>
              <a:buSzPct val="100000"/>
              <a:defRPr sz="1200"/>
            </a:lvl8pPr>
            <a:lvl9pPr lvl="8" rtl="0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078" name="Shape 2078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ru-RU"/>
              <a:pPr lvl="0" rtl="0">
                <a:spcBef>
                  <a:spcPts val="0"/>
                </a:spcBef>
                <a:buNone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сновная мысль">
    <p:spTree>
      <p:nvGrpSpPr>
        <p:cNvPr id="1" name="Shape 2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0" name="Shape 2080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rtl="0">
              <a:spcBef>
                <a:spcPts val="0"/>
              </a:spcBef>
              <a:buSzPct val="100000"/>
              <a:defRPr sz="4800"/>
            </a:lvl1pPr>
            <a:lvl2pPr lvl="1" rtl="0">
              <a:spcBef>
                <a:spcPts val="0"/>
              </a:spcBef>
              <a:buSzPct val="100000"/>
              <a:defRPr sz="4800"/>
            </a:lvl2pPr>
            <a:lvl3pPr lvl="2" rtl="0">
              <a:spcBef>
                <a:spcPts val="0"/>
              </a:spcBef>
              <a:buSzPct val="100000"/>
              <a:defRPr sz="4800"/>
            </a:lvl3pPr>
            <a:lvl4pPr lvl="3" rtl="0">
              <a:spcBef>
                <a:spcPts val="0"/>
              </a:spcBef>
              <a:buSzPct val="100000"/>
              <a:defRPr sz="4800"/>
            </a:lvl4pPr>
            <a:lvl5pPr lvl="4" rtl="0">
              <a:spcBef>
                <a:spcPts val="0"/>
              </a:spcBef>
              <a:buSzPct val="100000"/>
              <a:defRPr sz="4800"/>
            </a:lvl5pPr>
            <a:lvl6pPr lvl="5" rtl="0">
              <a:spcBef>
                <a:spcPts val="0"/>
              </a:spcBef>
              <a:buSzPct val="100000"/>
              <a:defRPr sz="4800"/>
            </a:lvl6pPr>
            <a:lvl7pPr lvl="6" rtl="0">
              <a:spcBef>
                <a:spcPts val="0"/>
              </a:spcBef>
              <a:buSzPct val="100000"/>
              <a:defRPr sz="4800"/>
            </a:lvl7pPr>
            <a:lvl8pPr lvl="7" rtl="0">
              <a:spcBef>
                <a:spcPts val="0"/>
              </a:spcBef>
              <a:buSzPct val="100000"/>
              <a:defRPr sz="4800"/>
            </a:lvl8pPr>
            <a:lvl9pPr lvl="8" rtl="0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2081" name="Shape 2081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ru-RU"/>
              <a:pPr lvl="0" rtl="0">
                <a:spcBef>
                  <a:spcPts val="0"/>
                </a:spcBef>
                <a:buNone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Заголовок раздела и описание">
    <p:spTree>
      <p:nvGrpSpPr>
        <p:cNvPr id="1" name="Shape 2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3" name="Shape 2083"/>
          <p:cNvSpPr/>
          <p:nvPr/>
        </p:nvSpPr>
        <p:spPr>
          <a:xfrm>
            <a:off x="4572000" y="-166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84" name="Shape 2084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lvl="0" algn="ctr" rtl="0">
              <a:spcBef>
                <a:spcPts val="0"/>
              </a:spcBef>
              <a:buSzPct val="100000"/>
              <a:defRPr sz="4200"/>
            </a:lvl1pPr>
            <a:lvl2pPr lvl="1" algn="ctr" rtl="0">
              <a:spcBef>
                <a:spcPts val="0"/>
              </a:spcBef>
              <a:buSzPct val="100000"/>
              <a:defRPr sz="4200"/>
            </a:lvl2pPr>
            <a:lvl3pPr lvl="2" algn="ctr" rtl="0">
              <a:spcBef>
                <a:spcPts val="0"/>
              </a:spcBef>
              <a:buSzPct val="100000"/>
              <a:defRPr sz="4200"/>
            </a:lvl3pPr>
            <a:lvl4pPr lvl="3" algn="ctr" rtl="0">
              <a:spcBef>
                <a:spcPts val="0"/>
              </a:spcBef>
              <a:buSzPct val="100000"/>
              <a:defRPr sz="4200"/>
            </a:lvl4pPr>
            <a:lvl5pPr lvl="4" algn="ctr" rtl="0">
              <a:spcBef>
                <a:spcPts val="0"/>
              </a:spcBef>
              <a:buSzPct val="100000"/>
              <a:defRPr sz="4200"/>
            </a:lvl5pPr>
            <a:lvl6pPr lvl="5" algn="ctr" rtl="0">
              <a:spcBef>
                <a:spcPts val="0"/>
              </a:spcBef>
              <a:buSzPct val="100000"/>
              <a:defRPr sz="4200"/>
            </a:lvl6pPr>
            <a:lvl7pPr lvl="6" algn="ctr" rtl="0">
              <a:spcBef>
                <a:spcPts val="0"/>
              </a:spcBef>
              <a:buSzPct val="100000"/>
              <a:defRPr sz="4200"/>
            </a:lvl7pPr>
            <a:lvl8pPr lvl="7" algn="ctr" rtl="0">
              <a:spcBef>
                <a:spcPts val="0"/>
              </a:spcBef>
              <a:buSzPct val="100000"/>
              <a:defRPr sz="4200"/>
            </a:lvl8pPr>
            <a:lvl9pPr lvl="8" algn="ctr" rtl="0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2085" name="Shape 2085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2086" name="Shape 2086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087" name="Shape 2087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ru-RU"/>
              <a:pPr lvl="0" rtl="0">
                <a:spcBef>
                  <a:spcPts val="0"/>
                </a:spcBef>
                <a:buNone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дпись">
    <p:spTree>
      <p:nvGrpSpPr>
        <p:cNvPr id="1" name="Shape 2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9" name="Shape 2089"/>
          <p:cNvSpPr txBox="1">
            <a:spLocks noGrp="1"/>
          </p:cNvSpPr>
          <p:nvPr>
            <p:ph type="body" idx="1"/>
          </p:nvPr>
        </p:nvSpPr>
        <p:spPr>
          <a:xfrm>
            <a:off x="311700" y="5640766"/>
            <a:ext cx="5998800" cy="806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2090" name="Shape 2090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ru-RU"/>
              <a:pPr lvl="0" rtl="0">
                <a:spcBef>
                  <a:spcPts val="0"/>
                </a:spcBef>
                <a:buNone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Shape 2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Shape 2053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054" name="Shape 205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055" name="Shape 2055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fld id="{00000000-1234-1234-1234-123412341234}" type="slidenum">
              <a:rPr lang="ru-RU" sz="1000">
                <a:solidFill>
                  <a:schemeClr val="dk2"/>
                </a:solidFill>
              </a:rPr>
              <a:pPr lvl="0" algn="r" rtl="0">
                <a:spcBef>
                  <a:spcPts val="0"/>
                </a:spcBef>
                <a:buNone/>
              </a:pPr>
              <a:t>‹#›</a:t>
            </a:fld>
            <a:endParaRPr lang="ru-RU" sz="1000">
              <a:solidFill>
                <a:schemeClr val="dk2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transition>
    <p:split orient="vert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0" name="Shape 2100" descr="C:\Users\~\Desktop\1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9552" y="404664"/>
            <a:ext cx="8001000" cy="495316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11708" y="428604"/>
            <a:ext cx="8475134" cy="492922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311700" y="5572140"/>
            <a:ext cx="8520600" cy="928694"/>
          </a:xfrm>
        </p:spPr>
        <p:txBody>
          <a:bodyPr/>
          <a:lstStyle/>
          <a:p>
            <a:pPr algn="l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Выполнила: Кучеренко Н.А., преподаватель</a:t>
            </a:r>
          </a:p>
          <a:p>
            <a:pPr algn="l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специальных 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дисциплин ГАПОУ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СО «МПК»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520600" cy="720080"/>
          </a:xfrm>
        </p:spPr>
        <p:txBody>
          <a:bodyPr/>
          <a:lstStyle/>
          <a:p>
            <a:pPr fontAlgn="base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История взрыва Чернобыльской АЭС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908720"/>
            <a:ext cx="547260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 6:00 пожар был полностью потушен. Вторая часть команды занималась расчисткой доступа к измерительному прибору, который имел большую точность и был необходим для проведения измерительных работ по произошедшему загрязнению.</a:t>
            </a:r>
          </a:p>
          <a:p>
            <a:pPr fontAlgn="base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 момента проведения измерительных работ считалось, что реактор уцелел. Однако по окончанию работ по тушению пожара был установлен факт его полного разрушения.</a:t>
            </a:r>
          </a:p>
          <a:p>
            <a:pPr fontAlgn="base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Первично в Москву был направлен рапорт о стабилизации обстановки после Чернобыльской аварии, однако полученные данные с измерительных приборов свидетельствовали о большом уровне радиоактивных веществ, выброшенных в атмосферу.</a:t>
            </a:r>
          </a:p>
          <a:p>
            <a:pPr fontAlgn="base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 23:00  было принято решение об эвакуации населения с территории в 30 километров. Эвакуации подлежал 81 населенный пункт.</a:t>
            </a:r>
          </a:p>
          <a:p>
            <a:pPr fontAlgn="base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Эвакуация была проведена 27 апреля 1986 года, в эвакуации города Припять были задействованы 1200 автобусов и более ста единиц военизированной техники высокой проходимости.</a:t>
            </a:r>
          </a:p>
          <a:p>
            <a:pPr fontAlgn="base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 12 часам 27 апреля необходимое количество транспорта было собрано в районе города Чернобыль.</a:t>
            </a:r>
          </a:p>
          <a:p>
            <a:pPr fontAlgn="base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Ночью администрация города Припять провела ограниченный инструктаж административного персонала, беседа была проведена с обслуживающим персоналом больниц, школ, детских садов.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5" descr="5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24128" y="3789040"/>
            <a:ext cx="3168352" cy="3068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52120" y="908720"/>
            <a:ext cx="3240360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520600" cy="1122300"/>
          </a:xfrm>
        </p:spPr>
        <p:txBody>
          <a:bodyPr/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История взрыва Чернобыльской АЭС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124744"/>
            <a:ext cx="523832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 утра были максимально продезинфицированы все общественные места. Во всех туалетах города разместили хозяйственное мыло и дополнительные резервуары с водой.</a:t>
            </a:r>
          </a:p>
          <a:p>
            <a:pPr fontAlgn="base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Повторять обработку помещений надлежало каждый час. Утром были открыты все школы, в обязательном порядке все дети были замерены прибором излучения, медицинский персонал произвел выдачу таблеток содержащих йод.</a:t>
            </a:r>
          </a:p>
          <a:p>
            <a:pPr fontAlgn="base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Через два часа школьники были отправлены домой. В городе начался общий инструктаж.</a:t>
            </a:r>
          </a:p>
          <a:p>
            <a:pPr fontAlgn="base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 12:20  инструктаж был проведен в городском отделе милиции. Город был разбит на шесть секторов. За каждым был закреплен ответственный, на каждый подъезд жилого дома было выделено два сотрудника милиции.</a:t>
            </a:r>
          </a:p>
          <a:p>
            <a:pPr fontAlgn="base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 12:30 сотрудники милиции прибыли на свои места и начали инструктаж жителей.</a:t>
            </a:r>
          </a:p>
          <a:p>
            <a:pPr fontAlgn="base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 14:00 началось размещение жителей по автобусам, к 16:30 город был эвакуирован.</a:t>
            </a:r>
          </a:p>
          <a:p>
            <a:pPr fontAlgn="base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 18:00 сотрудники милиции произвели повторный обход квартир, чтобы убедиться в отсутствии жителей.</a:t>
            </a:r>
          </a:p>
          <a:p>
            <a:pPr fontAlgn="base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После эвакуации мирного населения город Припять был использован для размещения штаба комиссии по ликвидации аварии.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s://avatars.mds.yandex.net/get-zen_doc/1587860/pub_5e234b70e6cb9b00b04b776a_5e23657634808200b1720f2b/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24128" y="3717032"/>
            <a:ext cx="3168352" cy="3140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Ð§Ð¸ÑÑÑÑ ÑÑÐ°Ð½ÑÐ¿Ð¾ÑÑ Ð¾Ñ ÑÐ°Ð´Ð¸Ð¾Ð°ÐºÑÐ¸Ð²Ð½Ð¾Ð¹ Ð¿ÑÐ»Ð¸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6136" y="836712"/>
            <a:ext cx="3011488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520600" cy="633208"/>
          </a:xfrm>
        </p:spPr>
        <p:txBody>
          <a:bodyPr/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Чернобыль после аварии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39552" y="908720"/>
            <a:ext cx="8064896" cy="2232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После чернобыльской катастрофы все радикально изменилось.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Сейчас город Припять (являющийся столицей Чернобыля) напоминает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экшн-сцену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из фильма апокалипсис: пустые заброшенные дома, бывшие молочно-продуктовые магазины наглухо заколочены, заросший лес (известный как «рыжий лес»), проезжает патруль МВД Украины, который контролирует порядок.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Люди бросали все и их эвакуировали в экстренном порядке, правда позже разрешали вернуться на три дня, дабы собрать свои вещи.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Бегают мутанты и зомби по лесам (ну по крайней мере так говорят). Хотя на самом деле Чернобыль сейчас представляет большое количество диких зверей, буйную флору и наличие больших сомов, живущих в канале.</a:t>
            </a:r>
          </a:p>
        </p:txBody>
      </p:sp>
      <p:pic>
        <p:nvPicPr>
          <p:cNvPr id="1029" name="Picture 5" descr="https://i.pinimg.com/736x/c8/2b/72/c82b727ad0dd523599ae4adc71e5e08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28" y="3356992"/>
            <a:ext cx="4104456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1" name="Picture 7" descr="https://cdn.iz.ru/sites/default/files/styles/900x600/public/photo_list-2017-05/c44b179b71d0b2faac7e3043f354d2e9.JPG.jpg?itok=mWp74B8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356992"/>
            <a:ext cx="4320480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20600" cy="432048"/>
          </a:xfrm>
        </p:spPr>
        <p:txBody>
          <a:bodyPr/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Экология после аварии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4" name="AutoShape 2" descr="https://pbs.twimg.com/media/C_x88qCXgAAXjnt.jpg:lar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6" name="AutoShape 4" descr="https://pbs.twimg.com/media/C_x88qCXgAAXjnt.jpg:lar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678" name="Picture 6" descr="http://cn1.nevsedoma.com.ua/images/2011/76/4/491200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28" y="1052736"/>
            <a:ext cx="4104456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680" name="AutoShape 8" descr="https://panoramy-chernobylya.ru/wp-content/uploads/2018/09/somy-pripyati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682" name="Picture 10" descr="https://chernobylguide.com/wp-content/uploads/2017/08/pripyat-catfish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052736"/>
            <a:ext cx="4248472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84" name="Picture 12" descr="https://avatars.mds.yandex.net/get-zen_doc/99893/pub_5d4d613e1ee34f00af1cc5a8_5d4d64a3d7859b00ad30bbb2/scale_120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3528" y="3861048"/>
            <a:ext cx="4104456" cy="27763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86" name="Picture 14" descr="http://feel-feed.ru/wp-content/uploads/2017/03/gol-7-1170x630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15966" y="3861048"/>
            <a:ext cx="4232498" cy="27603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520600" cy="1122300"/>
          </a:xfrm>
        </p:spPr>
        <p:txBody>
          <a:bodyPr/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Памятники пострадавшим от аварии на ЧАЭС: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3573016"/>
            <a:ext cx="1911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г.Петрозаводск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899592" y="6309320"/>
            <a:ext cx="2151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г.Богуслав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660232" y="3573016"/>
            <a:ext cx="15389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г. Феодосия</a:t>
            </a:r>
            <a:endParaRPr lang="ru-RU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067944" y="6309320"/>
            <a:ext cx="12279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г. Москва</a:t>
            </a:r>
            <a:endParaRPr lang="ru-RU" b="1" dirty="0"/>
          </a:p>
        </p:txBody>
      </p:sp>
      <p:pic>
        <p:nvPicPr>
          <p:cNvPr id="29708" name="Picture 12" descr="http://museum.kraschern.ru/images/chernobyl-v-pamyatnikakh/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28184" y="4005064"/>
            <a:ext cx="2664296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TextBox 15"/>
          <p:cNvSpPr txBox="1"/>
          <p:nvPr/>
        </p:nvSpPr>
        <p:spPr>
          <a:xfrm>
            <a:off x="6804248" y="6309320"/>
            <a:ext cx="1726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г. Чернобыль</a:t>
            </a:r>
            <a:endParaRPr lang="ru-RU" b="1" dirty="0"/>
          </a:p>
        </p:txBody>
      </p:sp>
      <p:pic>
        <p:nvPicPr>
          <p:cNvPr id="29712" name="Picture 16" descr="https://rutraveller.ru/icache/place/1/269/011/126911_890x56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512" y="1196752"/>
            <a:ext cx="3024336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714" name="Picture 18" descr="http://i.mycdn.me/i?r=AzEPZsRbOZEKgBhR0XGMT1Rkv1WxmSVL5Ow4tfiJ4rjsC6aKTM5SRkZCeTgDn6uOyic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03848" y="1196752"/>
            <a:ext cx="2952328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716" name="Picture 20" descr="http://kurort.kafa-info.com.ua/upload/images/dost/1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56176" y="1196752"/>
            <a:ext cx="2736304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718" name="Picture 22" descr="http://artofwar.ru/img/p/pamyatniki/text_0530-1/100_0316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520" y="3933056"/>
            <a:ext cx="2880320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720" name="Picture 24" descr="http://xn--b1ae4ad.xn--p1ai/img/photo/190b40ed-ecff-4485-96aa-0a32790dc40b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03848" y="3789040"/>
            <a:ext cx="2952328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8" name="Shape 2108"/>
          <p:cNvSpPr txBox="1">
            <a:spLocks noGrp="1"/>
          </p:cNvSpPr>
          <p:nvPr>
            <p:ph type="title"/>
          </p:nvPr>
        </p:nvSpPr>
        <p:spPr>
          <a:xfrm>
            <a:off x="323528" y="1340768"/>
            <a:ext cx="8520600" cy="347816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Посвящаем </a:t>
            </a:r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павшим и живым участникам ликвидации катастрофы на Чернобыльской АЭС, вдовам и матерям, семьям, потерявшим кормильца, всем, живущим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планете Земля. </a:t>
            </a:r>
          </a:p>
        </p:txBody>
      </p:sp>
      <p:pic>
        <p:nvPicPr>
          <p:cNvPr id="1028" name="Picture 4" descr="https://assets.podomatic.net/ts/b1/be/de/podcast6592741533/3000x3000_130926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40352" y="5661248"/>
            <a:ext cx="118813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520600" cy="720080"/>
          </a:xfrm>
        </p:spPr>
        <p:txBody>
          <a:bodyPr/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Содержание: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628800"/>
            <a:ext cx="806489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fontAlgn="base">
              <a:buFont typeface="+mj-lt"/>
              <a:buAutoNum type="arabicPeriod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Город Чернобыль</a:t>
            </a:r>
          </a:p>
          <a:p>
            <a:pPr marL="514350" indent="-514350" fontAlgn="base">
              <a:buFont typeface="+mj-lt"/>
              <a:buAutoNum type="arabicPeriod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Чернобыль до аварии</a:t>
            </a:r>
          </a:p>
          <a:p>
            <a:pPr marL="514350" indent="-514350" fontAlgn="base">
              <a:buFont typeface="+mj-lt"/>
              <a:buAutoNum type="arabicPeriod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История города Припять</a:t>
            </a:r>
          </a:p>
          <a:p>
            <a:pPr marL="514350" indent="-514350" fontAlgn="base">
              <a:buFont typeface="+mj-lt"/>
              <a:buAutoNum type="arabicPeriod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Колесо обозрения города Припять</a:t>
            </a:r>
          </a:p>
          <a:p>
            <a:pPr marL="514350" indent="-514350" fontAlgn="base">
              <a:buFont typeface="+mj-lt"/>
              <a:buAutoNum type="arabicPeriod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История взрыва Чернобыльской АЭС</a:t>
            </a:r>
          </a:p>
          <a:p>
            <a:pPr marL="514350" indent="-514350" fontAlgn="base">
              <a:buFont typeface="+mj-lt"/>
              <a:buAutoNum type="arabicPeriod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Чернобыль после аварии</a:t>
            </a:r>
          </a:p>
          <a:p>
            <a:pPr marL="514350" indent="-514350" fontAlgn="base">
              <a:buFont typeface="+mj-lt"/>
              <a:buAutoNum type="arabicPeriod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Памятники пострадавшим от аварии на ЧАЭС </a:t>
            </a:r>
          </a:p>
          <a:p>
            <a:pPr marL="514350" indent="-514350" fontAlgn="base">
              <a:buFont typeface="+mj-lt"/>
              <a:buAutoNum type="arabicPeriod"/>
            </a:pP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0" name="Shape 2110"/>
          <p:cNvSpPr/>
          <p:nvPr/>
        </p:nvSpPr>
        <p:spPr>
          <a:xfrm>
            <a:off x="323528" y="1124744"/>
            <a:ext cx="3960440" cy="547838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ru-RU" sz="1400" b="1" i="0" u="none" strike="noStrike" cap="none" dirty="0" smtClean="0">
                <a:solidFill>
                  <a:schemeClr val="dk1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История 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города Чернобыль начинается с 1193 года, назвали его из-за полыни, в древние времена ее называли чернобыльником</a:t>
            </a:r>
            <a:r>
              <a:rPr lang="ru-RU" sz="1400" b="1" i="0" u="none" strike="noStrike" cap="none" dirty="0" smtClean="0">
                <a:solidFill>
                  <a:schemeClr val="dk1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.</a:t>
            </a:r>
            <a:endParaRPr lang="ru-RU" sz="1400" b="1" i="0" u="none" strike="noStrike" cap="none" dirty="0">
              <a:solidFill>
                <a:schemeClr val="dk1"/>
              </a:solidFill>
              <a:latin typeface="Times New Roman" pitchFamily="18" charset="0"/>
              <a:ea typeface="Times New Roman"/>
              <a:cs typeface="Times New Roman" pitchFamily="18" charset="0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ru-RU" sz="1400" b="1" i="0" u="none" strike="noStrike" cap="none" dirty="0">
                <a:solidFill>
                  <a:schemeClr val="dk1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Город расположен </a:t>
            </a:r>
            <a:r>
              <a:rPr lang="ru-RU" sz="1400" b="1" i="0" strike="noStrike" cap="none" dirty="0">
                <a:solidFill>
                  <a:schemeClr val="dk1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на реке</a:t>
            </a:r>
            <a:r>
              <a:rPr lang="ru-RU" sz="1400" b="1" dirty="0">
                <a:solidFill>
                  <a:schemeClr val="dk1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ru-RU" sz="1400" b="1" i="0" strike="noStrike" cap="none" dirty="0"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Припять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, он не всегда находился на территории Украины.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ru-RU" sz="1400" b="1" i="0" u="none" strike="noStrike" cap="none" dirty="0">
                <a:solidFill>
                  <a:schemeClr val="dk1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В 1548 году город входил в состав Великого Княжества Литовского и являлся уездным центром.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ru-RU" sz="1400" b="1" i="0" u="none" strike="noStrike" cap="none" dirty="0">
                <a:solidFill>
                  <a:schemeClr val="dk1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Несмотря на свою значимость, городское поселение использовалось для размещения евреев.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ru-RU" sz="1400" b="1" i="0" u="none" strike="noStrike" cap="none" dirty="0">
                <a:solidFill>
                  <a:schemeClr val="dk1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В 1793 город Чернобыль вошел в состав Российской империи, на этот момент численность населения составляла около десяти тысяч человек, при этом 70% из них являлись евреями.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ru-RU" sz="1400" b="1" i="0" u="none" strike="noStrike" cap="none" dirty="0" smtClean="0">
                <a:solidFill>
                  <a:schemeClr val="dk1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В 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1921 году город Чернобыль входит в состав УССР.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ru-RU" sz="1400" b="1" i="0" u="none" strike="noStrike" cap="none" dirty="0" smtClean="0">
                <a:solidFill>
                  <a:schemeClr val="dk1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Тоже 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самое касается и </a:t>
            </a:r>
            <a:r>
              <a:rPr lang="ru-RU" sz="1400" b="1" i="0" strike="noStrike" cap="none" dirty="0">
                <a:solidFill>
                  <a:schemeClr val="dk1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воспоминаний</a:t>
            </a:r>
            <a:r>
              <a:rPr lang="ru-RU" sz="1400" b="1" dirty="0">
                <a:solidFill>
                  <a:schemeClr val="dk1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ru-RU" sz="1400" b="1" i="0" strike="noStrike" cap="none" dirty="0"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ликвидаторов</a:t>
            </a:r>
            <a:r>
              <a:rPr lang="ru-RU" sz="1400" b="1" dirty="0"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ru-RU" sz="1400" b="1" i="0" strike="noStrike" cap="none" dirty="0"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ЧАЭС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: они наполнены болью и пониманием о произошедшем даже спустя годы.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ru-RU" sz="1400" b="1" i="0" u="none" strike="noStrike" cap="none" dirty="0">
                <a:solidFill>
                  <a:schemeClr val="dk1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Читать про Чернобыль можно много, как и говорить о нем. Эту историю точно не забудут те, кого она коснулась лично или его семью.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87824" y="332656"/>
            <a:ext cx="3061864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Город Чернобыль</a:t>
            </a:r>
          </a:p>
          <a:p>
            <a:endParaRPr lang="ru-RU" dirty="0"/>
          </a:p>
        </p:txBody>
      </p:sp>
      <p:pic>
        <p:nvPicPr>
          <p:cNvPr id="11268" name="Picture 4" descr="https://kazanfirst.ru/storage/post/August2017/OifElfGq5VTAXjQhLrNq-watermar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980728"/>
            <a:ext cx="4248472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70" name="Picture 6" descr="https://avatars.mds.yandex.net/get-pdb/2984945/ae938270-0908-4257-b69f-207d0c309bc8/s1200?webp=fals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789040"/>
            <a:ext cx="4248472" cy="3068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5" name="Shape 2115"/>
          <p:cNvSpPr txBox="1">
            <a:spLocks noGrp="1"/>
          </p:cNvSpPr>
          <p:nvPr>
            <p:ph type="title"/>
          </p:nvPr>
        </p:nvSpPr>
        <p:spPr>
          <a:xfrm>
            <a:off x="395536" y="188640"/>
            <a:ext cx="8520600" cy="72008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Чернобыль до аварии</a:t>
            </a:r>
            <a:endParaRPr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908720"/>
            <a:ext cx="828092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Сам городок районного назначения и ничем не отличался от других во время СССР, разве что в нем находилась АЭС (а точнее в 10 км от него).</a:t>
            </a:r>
          </a:p>
          <a:p>
            <a:pPr fontAlgn="base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Население составляло порядка 13 000 (сейчас там находится несколько тысяч и то в основном из числа обслуживающего персонала).</a:t>
            </a:r>
          </a:p>
          <a:p>
            <a:pPr fontAlgn="base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Все было по стандарту Советского Союза: училища, школы, Дворец культуры, медицинские учреждения, 4 библиотеки, гостиница, около 10 детсадов и т.п.</a:t>
            </a:r>
          </a:p>
          <a:p>
            <a:pPr fontAlgn="base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Все как и везде, описывать стандартный районный поселок нет смысла: гуляли люди, вели свой образ жизни и как многие жили, мечтали и надеялись.</a:t>
            </a:r>
          </a:p>
          <a:p>
            <a:pPr fontAlgn="base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 аварии Чернобыль был вполне себе процветающим городком, вдобавок средний возраст составлял 25 лет, а это о чем-то говорит.</a:t>
            </a:r>
          </a:p>
          <a:p>
            <a:pPr fontAlgn="base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Строительство и будущая работа на ЧАЭС должна была привлечь еще людей – до 80 000 (и она бы привлекла благодаря коммунистическому строю). Это позволило бы городу “раскрыться” на полную.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https://avatars.mds.yandex.net/get-zen_doc/1930771/pub_5d117c952d23ae00af68eea3_5d1183c36b111400aebd2d4d/scale_12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536" y="3933056"/>
            <a:ext cx="4104456" cy="2924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4" name="Picture 4" descr="http://travel-ukr.com/static/media/photogallery/5023a914b753f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99992" y="3933056"/>
            <a:ext cx="4248472" cy="2924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520600" cy="1122300"/>
          </a:xfrm>
        </p:spPr>
        <p:txBody>
          <a:bodyPr/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История города Припять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052736"/>
            <a:ext cx="4320480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4 февраля 1970 года начато строительство города Припять.  Его строительство было обусловлено необходимостью размещения работников будущей АЭС и строителей, задействованных в ее возведении.</a:t>
            </a:r>
          </a:p>
          <a:p>
            <a:pPr fontAlgn="base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Город получил статус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атомограда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и являлся частично закрытым объектом. Строительство города с пустого места, позволяло учесть некоторые минусы городских объектов и использовать современные методики и материалы.</a:t>
            </a:r>
          </a:p>
          <a:p>
            <a:pPr fontAlgn="base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Город был размещен с учетом розы ветров, имел широкие улицы и гармоничное распределение инфраструктуры.</a:t>
            </a:r>
          </a:p>
          <a:p>
            <a:pPr fontAlgn="base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Инженеры, разрабатывавшие проект городского поселения испробовали на нем радиальную схему застройки.</a:t>
            </a:r>
          </a:p>
          <a:p>
            <a:pPr fontAlgn="base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Она заключалась в радиусном расположении жилых кварталов,  по отношению к центральному объекту.</a:t>
            </a:r>
          </a:p>
          <a:p>
            <a:pPr fontAlgn="base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Проект был рассчитан на жизнеобеспечение 80 тысяч человек, на момент эвакуации численность населения составляла 47 тысяч человек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8194" name="Picture 2" descr="http://i.pipec.info/20190426/5755534982787_khvibpgyio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4008" y="1052736"/>
            <a:ext cx="4320480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8" name="Picture 6" descr="https://i.ytimg.com/vi/yw14EQSgERg/maxresdefaul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4008" y="4005064"/>
            <a:ext cx="4248472" cy="28529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520600" cy="1124744"/>
          </a:xfrm>
        </p:spPr>
        <p:txBody>
          <a:bodyPr/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центре города располагались несколько административных и общественных объектов: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124744"/>
            <a:ext cx="896448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buFont typeface="Arial" pitchFamily="34" charset="0"/>
              <a:buChar char="•"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Здание городской администрации</a:t>
            </a:r>
          </a:p>
          <a:p>
            <a:pPr fontAlgn="base">
              <a:buFont typeface="Arial" pitchFamily="34" charset="0"/>
              <a:buChar char="•"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Кинотеатр «Прометей»</a:t>
            </a:r>
          </a:p>
          <a:p>
            <a:pPr fontAlgn="base">
              <a:buFont typeface="Arial" pitchFamily="34" charset="0"/>
              <a:buChar char="•"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Дворец Культуры «Энергетик»</a:t>
            </a:r>
          </a:p>
          <a:p>
            <a:pPr fontAlgn="base">
              <a:buFont typeface="Arial" pitchFamily="34" charset="0"/>
              <a:buChar char="•"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Гостиница «Полесье»</a:t>
            </a:r>
          </a:p>
          <a:p>
            <a:pPr fontAlgn="base">
              <a:buFont typeface="Arial" pitchFamily="34" charset="0"/>
              <a:buChar char="•"/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 1988 году планировалось закончить строительство еще одного кинотеатра, двух торговых центров, двух дворцов пионеров, гостиницы, двух спортивных комплексов, нескольких школ и садов.</a:t>
            </a:r>
          </a:p>
          <a:p>
            <a:pPr fontAlgn="base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Кроме уникального для своего времени инженерного проекта, Припять имела уникальный архитектурный план.</a:t>
            </a:r>
          </a:p>
          <a:p>
            <a:pPr fontAlgn="base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Именно на этом городе он был впервые использован. Архитектурный план имел название – «Треугольная застройка». Его принцип заключался в совмещении зданий разной этажности.</a:t>
            </a:r>
          </a:p>
          <a:p>
            <a:pPr fontAlgn="base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 краям треугольника размещались многоэтажные здания, а в центре малоэтажные здания.</a:t>
            </a:r>
          </a:p>
          <a:p>
            <a:pPr fontAlgn="base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Такое положение жилых домов позволяло не загружать пространство, а равномерно распределять объекты.</a:t>
            </a:r>
          </a:p>
          <a:p>
            <a:pPr fontAlgn="base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 последствии подобные архитектурные планы использовались и в других городах страны.</a:t>
            </a:r>
          </a:p>
          <a:p>
            <a:pPr fontAlgn="base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Припять была образцовым городом. Развитая инфраструктура, хорошее продуктовое обеспечение и достойная оплата. В город стремились попасть многие специалисты атомного профиля.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http://content.onliner.by/news/2013/04/default/b853bb021a18ca4cfc5cb13f0822828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4653136"/>
            <a:ext cx="3018334" cy="2204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2" name="Picture 4" descr="http://img04.urban3p.ru/up/o/689/gallery/10712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31840" y="4653136"/>
            <a:ext cx="3059832" cy="2204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4" name="Picture 6" descr="https://i03.fotocdn.net/s124/7bde71df57a41443/public_pin_l/283336092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84168" y="4653136"/>
            <a:ext cx="2880320" cy="2204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400" y="260648"/>
            <a:ext cx="8520600" cy="834268"/>
          </a:xfrm>
        </p:spPr>
        <p:txBody>
          <a:bodyPr/>
          <a:lstStyle/>
          <a:p>
            <a:pPr fontAlgn="base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Колесо обозрения города Припять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124744"/>
            <a:ext cx="8352928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Визитной карточкой любого города являлся парк развлечений, растущий и развивающийся город, было решено снабдить таким объектом.</a:t>
            </a:r>
          </a:p>
          <a:p>
            <a:pPr fontAlgn="base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Это должно было стать событием года и все с нетерпением ждали открытия парка.</a:t>
            </a:r>
          </a:p>
          <a:p>
            <a:pPr fontAlgn="base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Парк развлечений состоял из небольших каруселей разных вариаций, а самым главным его объектом было огромное колесо обозрения.</a:t>
            </a:r>
          </a:p>
          <a:p>
            <a:pPr fontAlgn="base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Выкрашенные в желтый цвет кабинки должны были подарить радость всем жителям города. Открытие парка развлечений планировалось 1 мая 1986 года</a:t>
            </a:r>
          </a:p>
          <a:p>
            <a:pPr fontAlgn="base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Чернобыль как и Припять так бы и остались известными городками только в пределах Советского Союза, пока не произошла авария планетарного масштаба.</a:t>
            </a:r>
          </a:p>
          <a:p>
            <a:pPr fontAlgn="base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Нас больше интересует история Чернобыльской катастрофы. Впервые АЭС там построили в 1970 году и уже в известном 1986, 26 апреля, произошла известная катастрофа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6146" name="Picture 2" descr="http://d.topic.lt/FF/upload/post/2018/04/26/2582272/tn/644d813644974c6930322f7a1d590ca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3728" y="3653382"/>
            <a:ext cx="4739680" cy="32046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520600" cy="792088"/>
          </a:xfrm>
        </p:spPr>
        <p:txBody>
          <a:bodyPr/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История взрыва Чернобыльской АЭС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124744"/>
            <a:ext cx="5184576" cy="5184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25 апреля 1986 года была произведена плановая остановка четвертого реактора.</a:t>
            </a:r>
          </a:p>
          <a:p>
            <a:pPr fontAlgn="base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 период остановки на нем планировалось провести эксперимента, для отработки системы аварийного электроснабжения.</a:t>
            </a:r>
          </a:p>
          <a:p>
            <a:pPr fontAlgn="base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Эксперимент начался 26 апреля в 1:23:04, были снижены обороты насосов и наблюдался положительный коэффициент паровой реактивности.</a:t>
            </a:r>
          </a:p>
          <a:p>
            <a:pPr fontAlgn="base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При наличии этих двух условий реактор имеет потенциал к выработки большей мощности, однако на протяжении всего эксперимент повышения мощности не наблюдалось.</a:t>
            </a:r>
          </a:p>
          <a:p>
            <a:pPr fontAlgn="base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Однако в 1:23:38 оператором была нажата кнопа аварийной защиты, реактор начал набирать свою мощность, а уже в 1:23:42 регистрирующие системы были выведены из строя.</a:t>
            </a:r>
          </a:p>
          <a:p>
            <a:pPr fontAlgn="base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 1:23:50 произошла серия взрывов, и реактор был полностью разрушен, начался пожар.</a:t>
            </a:r>
          </a:p>
          <a:p>
            <a:pPr fontAlgn="base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 поданному сигналу аварийной защиты на станцию выдвинулись два пожарных расчета, один из них был направлен из города Припять.</a:t>
            </a:r>
          </a:p>
          <a:p>
            <a:pPr fontAlgn="base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 прибытию на место аварии пожарные были разделены на две команды. Первая команда занималась тушением пожара, к 4:00 удалось стабилизировать возгорание и исключить переход пламени на третий реактор.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9" descr="fir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8104" y="3905672"/>
            <a:ext cx="3312368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098" name="AutoShape 2" descr="https://kartalinka.ru/wp-content/uploads/2017/04/PAP_STORYwx1080_1-1200x108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https://kartalinka.ru/wp-content/uploads/2017/04/PAP_STORYwx1080_1-1200x108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2" name="AutoShape 6" descr="https://kartalinka.ru/wp-content/uploads/2017/04/PAP_STORYwx1080_1-1200x108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 descr="PAP_STORYwx1080_1-1200x108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104" y="836712"/>
            <a:ext cx="3384376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912</Words>
  <Application>Microsoft Office PowerPoint</Application>
  <PresentationFormat>Экран (4:3)</PresentationFormat>
  <Paragraphs>92</Paragraphs>
  <Slides>14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simple-light-2</vt:lpstr>
      <vt:lpstr>Слайд 1</vt:lpstr>
      <vt:lpstr>Посвящаем павшим и живым участникам ликвидации катастрофы на Чернобыльской АЭС, вдовам и матерям, семьям, потерявшим кормильца, всем, живущим на планете Земля. </vt:lpstr>
      <vt:lpstr>Содержание:</vt:lpstr>
      <vt:lpstr>Слайд 4</vt:lpstr>
      <vt:lpstr>Чернобыль до аварии</vt:lpstr>
      <vt:lpstr>История города Припять</vt:lpstr>
      <vt:lpstr>В центре города располагались несколько административных и общественных объектов:</vt:lpstr>
      <vt:lpstr>Колесо обозрения города Припять</vt:lpstr>
      <vt:lpstr>История взрыва Чернобыльской АЭС</vt:lpstr>
      <vt:lpstr>История взрыва Чернобыльской АЭС</vt:lpstr>
      <vt:lpstr>История взрыва Чернобыльской АЭС</vt:lpstr>
      <vt:lpstr>Чернобыль после аварии</vt:lpstr>
      <vt:lpstr>Экология после аварии </vt:lpstr>
      <vt:lpstr>Памятники пострадавшим от аварии на ЧАЭС: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~</cp:lastModifiedBy>
  <cp:revision>16</cp:revision>
  <dcterms:modified xsi:type="dcterms:W3CDTF">2020-04-23T13:45:59Z</dcterms:modified>
</cp:coreProperties>
</file>