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6" r:id="rId28"/>
    <p:sldId id="282" r:id="rId29"/>
    <p:sldId id="283" r:id="rId30"/>
    <p:sldId id="284" r:id="rId31"/>
    <p:sldId id="285" r:id="rId32"/>
    <p:sldId id="287" r:id="rId33"/>
    <p:sldId id="288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332656"/>
            <a:ext cx="66413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ГОСУДАРСТВЕННОЕ АВТОМНОЕ ПРОФЕССИОНАЛЬНОЕ 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ОБРАЗОВАТЕЛЬНОЕ УЧРЕЖДЕНИЕ САРАТВОСКОЙ ОБЛАСТИ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«МАРКСОВСКИЙ ПОЛИТЕХНИЧЕСКИЙ КОЛЛЕДЖ»</a:t>
            </a:r>
          </a:p>
        </p:txBody>
      </p:sp>
      <p:pic>
        <p:nvPicPr>
          <p:cNvPr id="1026" name="Picture 2" descr="C:\Users\Надежда\Desktop\набор\XXX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3939" y="1556792"/>
            <a:ext cx="6912767" cy="467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96543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39952" y="260648"/>
            <a:ext cx="46805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 smtClean="0"/>
              <a:t> V</a:t>
            </a:r>
            <a:r>
              <a:rPr lang="ru-RU" b="1" cap="all" dirty="0"/>
              <a:t> </a:t>
            </a:r>
            <a:r>
              <a:rPr lang="ru-RU" b="1" cap="all" dirty="0" smtClean="0"/>
              <a:t>Региональный ЧЕМПИОНАТ </a:t>
            </a:r>
            <a:r>
              <a:rPr lang="ru-RU" b="1" cap="all" dirty="0"/>
              <a:t>«МОЛОДЫЕ</a:t>
            </a:r>
            <a:endParaRPr lang="ru-RU" dirty="0"/>
          </a:p>
          <a:p>
            <a:pPr algn="ctr"/>
            <a:r>
              <a:rPr lang="ru-RU" b="1" cap="all" dirty="0"/>
              <a:t>ПРОФЕССИОНАЛЫ» WORLDSKILLS RUSSIA САРАТОВСКОЙ ОБЛАСТИ</a:t>
            </a:r>
            <a:endParaRPr lang="ru-RU" dirty="0"/>
          </a:p>
        </p:txBody>
      </p:sp>
      <p:pic>
        <p:nvPicPr>
          <p:cNvPr id="3074" name="Picture 2" descr="C:\Users\Надежда\Desktop\75a78814d0_fit-in_1280x800_filters_no_upscale()__f1958_8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2952328" cy="562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Надежда\Desktop\aa913c4e0b_fit-in_1280x800_filters_no_upscale()__f1983_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492896"/>
            <a:ext cx="5375551" cy="261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19355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863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СПЕЦИАЛИСТ  ПО  СЕТЕВОМУ  И  СИСТЕМНОМУ АДМИНИСТРИРОВАНИЮ  СЕТИ</a:t>
            </a:r>
            <a:br>
              <a:rPr lang="ru-RU" b="1" dirty="0">
                <a:solidFill>
                  <a:srgbClr val="C00000"/>
                </a:solidFill>
              </a:rPr>
            </a:b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3960440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1"/>
          <p:cNvSpPr txBox="1">
            <a:spLocks/>
          </p:cNvSpPr>
          <p:nvPr/>
        </p:nvSpPr>
        <p:spPr>
          <a:xfrm>
            <a:off x="4283968" y="1124744"/>
            <a:ext cx="4680520" cy="532859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Georgia" pitchFamily="18" charset="0"/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Занимается сопровождением, настройкой и администрированием системного программного обеспечения, его эксплуатацией и обслуживанием, мониторингом и диагностикой работоспособности программно – технических средств и оборудования,</a:t>
            </a:r>
          </a:p>
          <a:p>
            <a:pPr marL="0" indent="0">
              <a:buFont typeface="Georgia" pitchFamily="18" charset="0"/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обеспечением целостности резервирования информации и информационной безопасности  объектов сетевой инфраструктуры.</a:t>
            </a:r>
          </a:p>
          <a:p>
            <a:pPr marL="0" indent="0">
              <a:buFont typeface="Georgia" pitchFamily="18" charset="0"/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8702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18864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СЕТЕВОЙ  И  СИСТЕМНЫЙ  АДМИНИСТРАТОР 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ДОЛЖЕН </a:t>
            </a:r>
            <a:r>
              <a:rPr lang="ru-RU" b="1" dirty="0" smtClean="0">
                <a:solidFill>
                  <a:srgbClr val="FF0000"/>
                </a:solidFill>
              </a:rPr>
              <a:t>ЗНАТЬ</a:t>
            </a:r>
            <a:endParaRPr lang="ru-RU" dirty="0"/>
          </a:p>
        </p:txBody>
      </p:sp>
      <p:sp>
        <p:nvSpPr>
          <p:cNvPr id="3" name="Объект 1"/>
          <p:cNvSpPr txBox="1">
            <a:spLocks/>
          </p:cNvSpPr>
          <p:nvPr/>
        </p:nvSpPr>
        <p:spPr>
          <a:xfrm>
            <a:off x="395536" y="1126679"/>
            <a:ext cx="5103778" cy="540060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00" indent="-355600">
              <a:buFont typeface="Wingdings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Комплексы и системы на основе  аппаратных, программных и коммуникационных компонентов информационной технологий.</a:t>
            </a:r>
          </a:p>
          <a:p>
            <a:pPr marL="355600" indent="-355600">
              <a:buFont typeface="Wingdings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обеспечения информационной безопасности.</a:t>
            </a:r>
          </a:p>
          <a:p>
            <a:pPr marL="355600" indent="-355600">
              <a:buFont typeface="Wingdings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Инструментальные средства для эксплуатации сетевых конфигураций.</a:t>
            </a:r>
          </a:p>
          <a:p>
            <a:pPr marL="355600" indent="-355600">
              <a:buFont typeface="Wingdings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Инструментарий поддержки сетевых конфигураций.</a:t>
            </a:r>
          </a:p>
          <a:p>
            <a:pPr marL="355600" indent="-355600">
              <a:buFont typeface="Wingdings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Сетевые ресурсы в информационных системах.</a:t>
            </a:r>
          </a:p>
          <a:p>
            <a:pPr marL="355600" indent="-355600">
              <a:buFont typeface="Wingdings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технического контроля работоспособности компьютерных сетей.</a:t>
            </a:r>
          </a:p>
          <a:p>
            <a:pPr marL="355600" indent="-355600">
              <a:buFont typeface="Wingdings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Первичные трудовые ресурсы.</a:t>
            </a:r>
          </a:p>
          <a:p>
            <a:pPr marL="0" indent="0">
              <a:buFont typeface="Wingdings" pitchFamily="2" charset="2"/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преподаватель\Desktop\ФОТО КС\IMG_20170503_1141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43657" y="1484784"/>
            <a:ext cx="3456385" cy="46085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5200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63782" y="5079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СЕТЕВОЙ  И  СИСТЕМНЫЙ  АДМИНИСТРАТОР 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ДОЛЖЕН УМЕТЬ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268760"/>
            <a:ext cx="51125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93725" lvl="0" indent="-457200" algn="ctr"/>
            <a:r>
              <a:rPr lang="ru-RU" sz="1600" i="1" dirty="0" smtClean="0">
                <a:solidFill>
                  <a:prstClr val="black"/>
                </a:solidFill>
              </a:rPr>
              <a:t>         Устанавливать, настраивать и обслуживать технические </a:t>
            </a:r>
            <a:r>
              <a:rPr lang="ru-RU" sz="1600" i="1" dirty="0">
                <a:solidFill>
                  <a:prstClr val="black"/>
                </a:solidFill>
              </a:rPr>
              <a:t>и </a:t>
            </a:r>
            <a:r>
              <a:rPr lang="ru-RU" sz="1600" i="1" dirty="0" smtClean="0">
                <a:solidFill>
                  <a:prstClr val="black"/>
                </a:solidFill>
              </a:rPr>
              <a:t>программно-аппаратные средства </a:t>
            </a:r>
            <a:r>
              <a:rPr lang="ru-RU" sz="1600" i="1" dirty="0">
                <a:solidFill>
                  <a:prstClr val="black"/>
                </a:solidFill>
              </a:rPr>
              <a:t>компьютерных сетей.</a:t>
            </a:r>
          </a:p>
          <a:p>
            <a:pPr marL="593725" lvl="0" indent="-457200" algn="ctr"/>
            <a:r>
              <a:rPr lang="ru-RU" sz="1600" i="1" dirty="0" smtClean="0">
                <a:solidFill>
                  <a:prstClr val="black"/>
                </a:solidFill>
              </a:rPr>
              <a:t>         Проводить профилактические работы </a:t>
            </a:r>
            <a:r>
              <a:rPr lang="ru-RU" sz="1600" i="1" dirty="0">
                <a:solidFill>
                  <a:prstClr val="black"/>
                </a:solidFill>
              </a:rPr>
              <a:t>на объектах сетевой инфраструктуры и рабочих станций.</a:t>
            </a:r>
          </a:p>
          <a:p>
            <a:pPr marL="593725" lvl="0" indent="-457200" algn="ctr"/>
            <a:r>
              <a:rPr lang="ru-RU" sz="1600" i="1" dirty="0" smtClean="0">
                <a:solidFill>
                  <a:prstClr val="black"/>
                </a:solidFill>
              </a:rPr>
              <a:t>         Использовать инструментальные средства </a:t>
            </a:r>
            <a:r>
              <a:rPr lang="ru-RU" sz="1600" i="1" dirty="0">
                <a:solidFill>
                  <a:prstClr val="black"/>
                </a:solidFill>
              </a:rPr>
              <a:t>для эксплуатации сетевых конфигураций.</a:t>
            </a:r>
          </a:p>
          <a:p>
            <a:pPr marL="593725" lvl="0" indent="-457200" algn="ctr"/>
            <a:r>
              <a:rPr lang="ru-RU" sz="1600" i="1" dirty="0" smtClean="0">
                <a:solidFill>
                  <a:prstClr val="black"/>
                </a:solidFill>
              </a:rPr>
              <a:t>         Участвовать </a:t>
            </a:r>
            <a:r>
              <a:rPr lang="ru-RU" sz="1600" i="1" dirty="0">
                <a:solidFill>
                  <a:prstClr val="black"/>
                </a:solidFill>
              </a:rPr>
              <a:t>в разработке схем послеаварийного восстановления работоспособности компьютерной сети</a:t>
            </a:r>
            <a:r>
              <a:rPr lang="ru-RU" sz="1600" i="1" dirty="0" smtClean="0">
                <a:solidFill>
                  <a:prstClr val="black"/>
                </a:solidFill>
              </a:rPr>
              <a:t>.</a:t>
            </a:r>
          </a:p>
          <a:p>
            <a:pPr marL="593725" lvl="0" indent="-457200" algn="ctr"/>
            <a:r>
              <a:rPr lang="ru-RU" sz="1600" dirty="0" smtClean="0">
                <a:solidFill>
                  <a:prstClr val="black"/>
                </a:solidFill>
              </a:rPr>
              <a:t>         Обеспечивать </a:t>
            </a:r>
            <a:r>
              <a:rPr lang="ru-RU" sz="1600" dirty="0">
                <a:solidFill>
                  <a:prstClr val="black"/>
                </a:solidFill>
              </a:rPr>
              <a:t>защиту информации в сети с </a:t>
            </a:r>
            <a:r>
              <a:rPr lang="ru-RU" sz="1600" dirty="0" smtClean="0">
                <a:solidFill>
                  <a:prstClr val="black"/>
                </a:solidFill>
              </a:rPr>
              <a:t>использованием программно-аппаратных средств.</a:t>
            </a:r>
            <a:endParaRPr lang="ru-RU" sz="1600" dirty="0">
              <a:solidFill>
                <a:prstClr val="black"/>
              </a:solidFill>
            </a:endParaRPr>
          </a:p>
          <a:p>
            <a:pPr marL="593725" lvl="0" indent="-457200" algn="just"/>
            <a:endParaRPr lang="ru-RU" sz="1600" i="1" dirty="0" smtClean="0">
              <a:solidFill>
                <a:prstClr val="black"/>
              </a:solidFill>
            </a:endParaRPr>
          </a:p>
          <a:p>
            <a:pPr marL="593725" lvl="0" indent="-457200" algn="just"/>
            <a:endParaRPr lang="ru-RU" sz="1600" dirty="0"/>
          </a:p>
        </p:txBody>
      </p:sp>
      <p:pic>
        <p:nvPicPr>
          <p:cNvPr id="4" name="Picture 2" descr="C:\Users\преподаватель\Desktop\ФОТО КС\IMG_20170505_0928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12568" y="1124744"/>
            <a:ext cx="3889670" cy="51862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03960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14744" y="332656"/>
            <a:ext cx="56364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Профессия </a:t>
            </a:r>
          </a:p>
          <a:p>
            <a:pPr algn="ctr"/>
            <a:r>
              <a:rPr lang="ru-RU" dirty="0" smtClean="0">
                <a:solidFill>
                  <a:srgbClr val="7030A0"/>
                </a:solidFill>
              </a:rPr>
              <a:t>мастер </a:t>
            </a:r>
            <a:r>
              <a:rPr lang="ru-RU" dirty="0" smtClean="0">
                <a:solidFill>
                  <a:srgbClr val="7030A0"/>
                </a:solidFill>
              </a:rPr>
              <a:t>по ремонту и обслуживанию автомобилей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91584" y="1173285"/>
            <a:ext cx="38827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7030A0"/>
                </a:solidFill>
              </a:rPr>
              <a:t>На базе 9 классов </a:t>
            </a:r>
          </a:p>
          <a:p>
            <a:r>
              <a:rPr lang="ru-RU" sz="1600" dirty="0" smtClean="0">
                <a:solidFill>
                  <a:srgbClr val="7030A0"/>
                </a:solidFill>
              </a:rPr>
              <a:t>со сроком обучения 3 года 10 месяцев</a:t>
            </a:r>
            <a:endParaRPr lang="ru-RU" sz="1600" dirty="0">
              <a:solidFill>
                <a:srgbClr val="7030A0"/>
              </a:solidFill>
            </a:endParaRPr>
          </a:p>
        </p:txBody>
      </p:sp>
      <p:pic>
        <p:nvPicPr>
          <p:cNvPr id="4098" name="Picture 2" descr="C:\Users\Надежда\Desktop\ca467e99fa_fit-in_1280x800_filters_no_upscale()__f1988_7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060848"/>
            <a:ext cx="5880259" cy="426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58414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80528" y="1317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83245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2656"/>
            <a:ext cx="38755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ЗАОЧНОЕ ОБУЧЕНИЕ</a:t>
            </a:r>
            <a:endParaRPr lang="ru-RU" sz="3200" dirty="0"/>
          </a:p>
        </p:txBody>
      </p:sp>
      <p:pic>
        <p:nvPicPr>
          <p:cNvPr id="3" name="Объект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19988" y="1772816"/>
            <a:ext cx="3672408" cy="414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91758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75541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Специальность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75656" y="1124744"/>
            <a:ext cx="5923737" cy="95410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ПРАВО И ОРГАНИЗАЦИЯ 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СОЦИАЛЬНОГО ОБЕСПЕЧЕНИЯ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7664" y="2020778"/>
            <a:ext cx="2697470" cy="4001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Квалификация: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юрист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616843" cy="5256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96116" y="1157916"/>
            <a:ext cx="553998" cy="548519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Марксовский политехнический колледж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547664" y="476672"/>
            <a:ext cx="7128792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1492734" y="6243002"/>
            <a:ext cx="6967698" cy="4001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Срок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обучения: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1 год 10 месяцев, </a:t>
            </a: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2 года </a:t>
            </a:r>
            <a:r>
              <a:rPr lang="ru-RU" sz="2000" b="1" i="1" dirty="0">
                <a:latin typeface="Arial" pitchFamily="34" charset="0"/>
                <a:cs typeface="Arial" pitchFamily="34" charset="0"/>
              </a:rPr>
              <a:t>10 месяцев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92733" y="5513630"/>
            <a:ext cx="7183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На базе среднего общего образования ( 11 классов)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92734" y="5873670"/>
            <a:ext cx="4171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Форма обучения: очная и  заочная</a:t>
            </a:r>
          </a:p>
        </p:txBody>
      </p:sp>
      <p:pic>
        <p:nvPicPr>
          <p:cNvPr id="11" name="Рисунок 10" descr="pen-writ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23742" y="2492896"/>
            <a:ext cx="3901440" cy="292608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664516" y="2220834"/>
            <a:ext cx="30119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0000">
              <a:buClr>
                <a:srgbClr val="9BBB59"/>
              </a:buClr>
              <a:defRPr/>
            </a:pPr>
            <a:r>
              <a:rPr lang="ru-RU" sz="2000" b="1" dirty="0"/>
              <a:t>Деятельность юриста всегда вызывала глубокое уважение и почитание, признавалось элитарной и приоритетной в любой социальной среде. </a:t>
            </a:r>
          </a:p>
        </p:txBody>
      </p:sp>
    </p:spTree>
    <p:extLst>
      <p:ext uri="{BB962C8B-B14F-4D97-AF65-F5344CB8AC3E}">
        <p14:creationId xmlns:p14="http://schemas.microsoft.com/office/powerpoint/2010/main" xmlns="" val="32441127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47667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Специальность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75656" y="846004"/>
            <a:ext cx="5923737" cy="95410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ПРАВО И ОРГАНИЗАЦИЯ 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СОЦИАЛЬНОГО ОБЕСПЕЧЕНИЯ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7664" y="1742038"/>
            <a:ext cx="2697470" cy="4001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Квалификация: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юрист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47665" y="2420888"/>
            <a:ext cx="7200799" cy="370870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indent="-360000" algn="just">
              <a:spcBef>
                <a:spcPts val="600"/>
              </a:spcBef>
              <a:buClr>
                <a:srgbClr val="FFC000"/>
              </a:buClr>
              <a:defRPr/>
            </a:pP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Общепрофессиональные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дисциплины: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indent="-360000" algn="just">
              <a:spcBef>
                <a:spcPts val="600"/>
              </a:spcBef>
              <a:buClr>
                <a:srgbClr val="FFC000"/>
              </a:buClr>
              <a:defRPr/>
            </a:pPr>
            <a:endParaRPr lang="ru-RU" sz="600" b="1" dirty="0" smtClean="0">
              <a:latin typeface="Arial" pitchFamily="34" charset="0"/>
              <a:cs typeface="Arial" pitchFamily="34" charset="0"/>
            </a:endParaRPr>
          </a:p>
          <a:p>
            <a:pPr indent="-360000" algn="just">
              <a:spcBef>
                <a:spcPts val="600"/>
              </a:spcBef>
              <a:buClr>
                <a:srgbClr val="FFC000"/>
              </a:buClr>
              <a:buFont typeface="Wingdings" pitchFamily="2" charset="2"/>
              <a:buChar char="§"/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Теория государства и права;</a:t>
            </a:r>
          </a:p>
          <a:p>
            <a:pPr indent="-360000" algn="just">
              <a:spcBef>
                <a:spcPts val="600"/>
              </a:spcBef>
              <a:buClr>
                <a:srgbClr val="FFC000"/>
              </a:buClr>
              <a:buFont typeface="Wingdings" pitchFamily="2" charset="2"/>
              <a:buChar char="§"/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Конституционное право;</a:t>
            </a:r>
          </a:p>
          <a:p>
            <a:pPr indent="-360000" algn="just">
              <a:spcBef>
                <a:spcPts val="600"/>
              </a:spcBef>
              <a:buClr>
                <a:srgbClr val="FFC000"/>
              </a:buClr>
              <a:buFont typeface="Wingdings" pitchFamily="2" charset="2"/>
              <a:buChar char="§"/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Административное право;</a:t>
            </a:r>
          </a:p>
          <a:p>
            <a:pPr indent="-360000" algn="just">
              <a:spcBef>
                <a:spcPts val="600"/>
              </a:spcBef>
              <a:buClr>
                <a:srgbClr val="FFC000"/>
              </a:buClr>
              <a:buFont typeface="Wingdings" pitchFamily="2" charset="2"/>
              <a:buChar char="§"/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Гражданское право;</a:t>
            </a:r>
          </a:p>
          <a:p>
            <a:pPr indent="-360000" algn="just">
              <a:spcBef>
                <a:spcPts val="600"/>
              </a:spcBef>
              <a:buClr>
                <a:srgbClr val="FFC000"/>
              </a:buClr>
              <a:buFont typeface="Wingdings" pitchFamily="2" charset="2"/>
              <a:buChar char="§"/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Трудовое право;</a:t>
            </a:r>
          </a:p>
          <a:p>
            <a:pPr indent="-360000" algn="just">
              <a:spcBef>
                <a:spcPts val="600"/>
              </a:spcBef>
              <a:buClr>
                <a:srgbClr val="FFC000"/>
              </a:buClr>
              <a:buFont typeface="Wingdings" pitchFamily="2" charset="2"/>
              <a:buChar char="§"/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Семейное право;</a:t>
            </a:r>
          </a:p>
          <a:p>
            <a:pPr indent="-360000" algn="just">
              <a:spcBef>
                <a:spcPts val="600"/>
              </a:spcBef>
              <a:buClr>
                <a:srgbClr val="FFC000"/>
              </a:buClr>
              <a:buFont typeface="Wingdings" pitchFamily="2" charset="2"/>
              <a:buChar char="§"/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Менеджмент;</a:t>
            </a:r>
          </a:p>
          <a:p>
            <a:pPr indent="-360000" algn="just">
              <a:spcBef>
                <a:spcPts val="600"/>
              </a:spcBef>
              <a:buClr>
                <a:srgbClr val="FFC000"/>
              </a:buClr>
              <a:buFont typeface="Wingdings" pitchFamily="2" charset="2"/>
              <a:buChar char="§"/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Информационные технологии.</a:t>
            </a:r>
          </a:p>
        </p:txBody>
      </p:sp>
      <p:sp>
        <p:nvSpPr>
          <p:cNvPr id="6" name="Овал 5"/>
          <p:cNvSpPr/>
          <p:nvPr/>
        </p:nvSpPr>
        <p:spPr>
          <a:xfrm>
            <a:off x="179512" y="116632"/>
            <a:ext cx="864096" cy="864096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" name="Рисунок 6" descr="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616843" cy="5256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1547664" y="476672"/>
            <a:ext cx="7128792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547664" y="2204864"/>
            <a:ext cx="7128792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 rot="1130139">
            <a:off x="6238831" y="3164267"/>
            <a:ext cx="1992227" cy="3072832"/>
          </a:xfrm>
          <a:prstGeom prst="rect">
            <a:avLst/>
          </a:prstGeom>
          <a:noFill/>
          <a:ln>
            <a:noFill/>
          </a:ln>
          <a:effectLst>
            <a:outerShdw blurRad="215900" dist="1524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194404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72"/>
            <a:ext cx="96115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5072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4555289"/>
            <a:ext cx="784887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ДИРЕКТОР ГАПОУ СО </a:t>
            </a:r>
          </a:p>
          <a:p>
            <a:pPr algn="ctr"/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«МАРКСКОВСКИЙ ПОЛИТЕХНИЧЕСКИЙ КОЛЛЕДЖ</a:t>
            </a:r>
          </a:p>
          <a:p>
            <a:pPr algn="ctr"/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ГРЕБНЕВА ЕЛЕНА ВАСИЛЬЕВНА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0" name="Picture 2" descr="C:\Users\Надежда\Desktop\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6537"/>
            <a:ext cx="6804756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498419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08996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5365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046857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63205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577220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20686"/>
            <a:ext cx="317519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C000"/>
              </a:buClr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окончания колледжа выпускник получает диплом государственного образца среднего профессионального образования и имеет возможность поступить в ВУЗ на факультет, смежный со специальностью без результатов ЕГЭ и обучаться по  сокращенной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4" descr="https://www.altstu.ru/media/i/2016187/Oblozhka_Diplom_SPO_s-otlichiem_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791" t="8133" r="2941" b="14834"/>
          <a:stretch/>
        </p:blipFill>
        <p:spPr bwMode="auto">
          <a:xfrm>
            <a:off x="4355976" y="126614"/>
            <a:ext cx="2708557" cy="332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arhivach.org/storage/9/77/977f8bb4c59f4d4a720f7c97789f772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355"/>
          <a:stretch/>
        </p:blipFill>
        <p:spPr bwMode="auto">
          <a:xfrm>
            <a:off x="6941732" y="136649"/>
            <a:ext cx="1992972" cy="332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2" descr="Описание: https://i.mycdn.me/image?id=815118115366&amp;t=3&amp;plc=WEB&amp;tkn=*ZnXixuZJs92pob7Vborq11pNRQ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784" t="19795" r="6680"/>
          <a:stretch>
            <a:fillRect/>
          </a:stretch>
        </p:blipFill>
        <p:spPr bwMode="auto">
          <a:xfrm>
            <a:off x="4204521" y="3512328"/>
            <a:ext cx="4831975" cy="3345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778606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260648"/>
            <a:ext cx="67457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НАША ВЕСЕЛАЯ СТУДЕНЧЕСКАЯ ЖИЗНЬ</a:t>
            </a: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5122" name="Picture 2" descr="C:\Users\Надежда\Desktop\в единство\Jnu9rJRzBs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980728"/>
            <a:ext cx="7632848" cy="557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526479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Надежда\Desktop\сайт\фото мероприятий\0518 Легкая атлетика Кубок ПряхинаDSC_06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999"/>
            <a:ext cx="9145016" cy="683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Надежда\Desktop\сайт\фото мероприятий\_B6o6cRUmT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09" y="0"/>
            <a:ext cx="4397812" cy="3298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Надежда\Desktop\сайт\фото мероприятий\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86781" y="4005064"/>
            <a:ext cx="4956043" cy="278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Надежда\Desktop\сайт\фото мероприятий\0518 Легкая атлетика Кубок ПряхинаDSC_070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0874" y="26999"/>
            <a:ext cx="3048000" cy="2033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Надежда\Desktop\сайт\фото мероприятий\Hm4Izz8OAos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07" y="3690100"/>
            <a:ext cx="4132674" cy="310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935809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Надежда\Desktop\сайт\фото мероприятий\P0_ee9vqQg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57468"/>
            <a:ext cx="4839887" cy="3224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7" descr="C:\Users\Надежда\Desktop\сайт\фото мероприятий\сагандыков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052736"/>
            <a:ext cx="3744416" cy="499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068526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Надежда\Desktop\сайт\фото мероприятий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73016"/>
            <a:ext cx="4438627" cy="2960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Надежда\Desktop\сайт\фото мероприятий\0630-Molodezhnaya-doska-pocheta-v-MarkseDSC_62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4546585" cy="3032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Надежда\Desktop\сайт\фото мероприятий\RxxZ5Q45PJ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02466"/>
            <a:ext cx="3995936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Надежда\Desktop\сайт\D_OW9-rQbr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40371" y="11739"/>
            <a:ext cx="4279297" cy="3209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658442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Надежда\Desktop\сайт\смотр строя и песни\0508-SHagi-PobedyDSC_48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39688" y="0"/>
            <a:ext cx="4925014" cy="3375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Надежда\Desktop\сайт\смотр строя и песни\0508-SHagi-PobedyDSC_49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25" y="3375154"/>
            <a:ext cx="4522930" cy="344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Надежда\Desktop\сайт\смотр строя и песни\0508-SHagi-PobedyDSC_528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31555" y="3375154"/>
            <a:ext cx="4696010" cy="344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Надежда\Desktop\сайт\смотр строя и песни\0508-SHagi-PobedyDSC_48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4438627" cy="3375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24145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31030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Times New Roman"/>
                <a:ea typeface="Courier New"/>
              </a:rPr>
              <a:t>ТОЛЬКО У НАС,  ОГРОМНЫЙ ВЫБОР ПРОФЕССИЙ И СПЕЦИАЛЬНОСТЕЙ, ВОШЕДШИХ В ТОП-50,  ТОП-РЕГИОН РФ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268760"/>
            <a:ext cx="763284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/>
                <a:ea typeface="Times New Roman"/>
              </a:rPr>
              <a:t>Очная форма обучения</a:t>
            </a:r>
          </a:p>
          <a:p>
            <a:pPr algn="ctr"/>
            <a:endParaRPr lang="ru-RU" sz="2400" b="1" dirty="0">
              <a:latin typeface="Times New Roman"/>
              <a:ea typeface="Times New Roman"/>
            </a:endParaRPr>
          </a:p>
          <a:p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43.02.15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   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Поварское и кондитерское дело </a:t>
            </a:r>
          </a:p>
          <a:p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09.02.06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   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Сетевое и системное администрирование </a:t>
            </a:r>
            <a:endParaRPr lang="ru-RU" sz="2400" b="1" dirty="0" smtClean="0">
              <a:solidFill>
                <a:schemeClr val="bg2">
                  <a:lumMod val="25000"/>
                </a:schemeClr>
              </a:solidFill>
              <a:latin typeface="Times New Roman"/>
              <a:ea typeface="Times New Roman"/>
            </a:endParaRPr>
          </a:p>
          <a:p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22.02.06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      Сварочное производство </a:t>
            </a:r>
          </a:p>
          <a:p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43.01.09 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    Повар, кондитер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Times New Roman"/>
              <a:ea typeface="Times New Roman"/>
            </a:endParaRPr>
          </a:p>
          <a:p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23.01.17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     Мастер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по ремонту и обслуживанию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                       автомобилей 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30351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Надежда\Desktop\сайт\фото мероприятий\0222-Torzhestvennoe-meropriyatie-v-TSDK-MarksDSC_56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683" y="0"/>
            <a:ext cx="4438627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Надежда\Desktop\сайт\фото мероприятий\0222-Torzhestvennoe-meropriyatie-v-TSDK-MarksDSC_59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4016"/>
            <a:ext cx="4222711" cy="281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Надежда\Desktop\сайт\фото мероприятий\0222-Torzhestvennoe-meropriyatie-v-TSDK-MarksDSC_56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7712" y="3969444"/>
            <a:ext cx="4114753" cy="274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Надежда\Desktop\сайт\фото мероприятий\0222-Torzhestvennoe-meropriyatie-v-TSDK-MarksDSC_63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79196" y="3068960"/>
            <a:ext cx="5464804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099591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Надежда\Desktop\сайт\фото мероприятий\0630-Molodezhnaya-doska-pocheta-v-MarkseDSC_61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0"/>
            <a:ext cx="5626165" cy="3752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Надежда\Desktop\сайт\фото мероприятий\0630-Molodezhnaya-doska-pocheta-v-MarkseDSC_63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78548"/>
            <a:ext cx="4277265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Надежда\Desktop\сайт\фото мероприятий\0630-Molodezhnaya-doska-pocheta-v-MarkseDSC_63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6466" y="3778548"/>
            <a:ext cx="4277265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028353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3" y="260648"/>
            <a:ext cx="4572000" cy="309315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-360000" algn="ctr">
              <a:spcBef>
                <a:spcPts val="600"/>
              </a:spcBef>
              <a:buClr>
                <a:srgbClr val="FFC000"/>
              </a:buClr>
              <a:defRPr/>
            </a:pP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МЫ ВСЕГДА </a:t>
            </a:r>
          </a:p>
          <a:p>
            <a:pPr lvl="0" indent="-360000" algn="ctr">
              <a:spcBef>
                <a:spcPts val="600"/>
              </a:spcBef>
              <a:buClr>
                <a:srgbClr val="FFC000"/>
              </a:buClr>
              <a:defRPr/>
            </a:pP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РАДЫ ВИДЕТЬ </a:t>
            </a:r>
          </a:p>
          <a:p>
            <a:pPr lvl="0" indent="-360000" algn="ctr">
              <a:spcBef>
                <a:spcPts val="600"/>
              </a:spcBef>
              <a:buClr>
                <a:srgbClr val="FFC000"/>
              </a:buClr>
              <a:defRPr/>
            </a:pP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ВАС В СТЕНАХ</a:t>
            </a:r>
          </a:p>
          <a:p>
            <a:pPr lvl="0" indent="-360000" algn="ctr">
              <a:spcBef>
                <a:spcPts val="600"/>
              </a:spcBef>
              <a:buClr>
                <a:srgbClr val="FFC000"/>
              </a:buClr>
              <a:defRPr/>
            </a:pP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НАШЕГО КОЛЛЕДЖА</a:t>
            </a:r>
          </a:p>
        </p:txBody>
      </p:sp>
      <p:pic>
        <p:nvPicPr>
          <p:cNvPr id="3" name="Picture 2" descr="C:\Users\Администратор\Downloads\Баннер ПУ 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4733" y="764705"/>
            <a:ext cx="4197444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5471" y="3717032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buClr>
                <a:srgbClr val="FFC000"/>
              </a:buClr>
            </a:pPr>
            <a:r>
              <a:rPr lang="ru-RU"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 САЙТ</a:t>
            </a:r>
          </a:p>
          <a:p>
            <a:pPr lvl="0">
              <a:buClr>
                <a:srgbClr val="FFC000"/>
              </a:buClr>
            </a:pPr>
            <a:r>
              <a:rPr lang="en-US"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https://mpk.nubex.ru/</a:t>
            </a:r>
          </a:p>
          <a:p>
            <a:pPr lvl="0">
              <a:buClr>
                <a:srgbClr val="FFC000"/>
              </a:buClr>
            </a:pPr>
            <a:r>
              <a:rPr lang="ru-RU"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ТЕЛЕФОН: </a:t>
            </a:r>
            <a:r>
              <a:rPr lang="en-US"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5-1</a:t>
            </a:r>
            <a:r>
              <a:rPr lang="ru-RU"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8-30</a:t>
            </a:r>
          </a:p>
          <a:p>
            <a:pPr lvl="0">
              <a:buClr>
                <a:srgbClr val="FFC000"/>
              </a:buClr>
            </a:pPr>
            <a:endParaRPr lang="ru-RU" sz="2400" dirty="0">
              <a:solidFill>
                <a:srgbClr val="0070C0"/>
              </a:solidFill>
            </a:endParaRPr>
          </a:p>
          <a:p>
            <a:r>
              <a:rPr lang="ru-RU" sz="2400" b="1" dirty="0">
                <a:solidFill>
                  <a:srgbClr val="FF0000"/>
                </a:solidFill>
              </a:rPr>
              <a:t>ДО ВСТРЕЧИ, 1 СЕНТЯБРЯ!</a:t>
            </a:r>
          </a:p>
        </p:txBody>
      </p:sp>
    </p:spTree>
    <p:extLst>
      <p:ext uri="{BB962C8B-B14F-4D97-AF65-F5344CB8AC3E}">
        <p14:creationId xmlns:p14="http://schemas.microsoft.com/office/powerpoint/2010/main" xmlns="" val="39546777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332656"/>
            <a:ext cx="7848872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 НА ВЕРНОМ ПУТИ!</a:t>
            </a:r>
          </a:p>
          <a:p>
            <a:pPr algn="ctr"/>
            <a:r>
              <a:rPr lang="ru-RU" sz="5400" b="1" i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 ПОСТАВЛЕНЫ!</a:t>
            </a:r>
          </a:p>
          <a:p>
            <a:pPr algn="ctr"/>
            <a:r>
              <a:rPr lang="ru-RU" sz="5400" b="1" i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 ОПРЕДЕЛЕНЫ</a:t>
            </a:r>
          </a:p>
          <a:p>
            <a:pPr algn="ctr"/>
            <a:r>
              <a:rPr lang="ru-RU" sz="5400" b="1" i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Приглашаем Вас за собой!</a:t>
            </a:r>
          </a:p>
          <a:p>
            <a:pPr algn="ctr"/>
            <a:r>
              <a:rPr lang="ru-RU" sz="5400" b="1" i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Вместе веселей!!!</a:t>
            </a:r>
            <a:endParaRPr lang="ru-RU" sz="5400" b="1" i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8770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04663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Times New Roman"/>
                <a:ea typeface="Courier New"/>
              </a:rPr>
              <a:t>ТОЛЬКО У НАС,  ОГРОМНЫЙ ВЫБОР ПРОФЕССИЙ И СПЕЦИАЛЬНОСТЕЙ, ВОШЕДШИХ В ТОП-50,  ТОП-РЕГИОН РФ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1844824"/>
            <a:ext cx="6696744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b="1" dirty="0">
                <a:latin typeface="Times New Roman"/>
                <a:ea typeface="Times New Roman"/>
              </a:rPr>
              <a:t>Заочная форма обучения</a:t>
            </a:r>
            <a:endParaRPr lang="ru-RU" dirty="0">
              <a:latin typeface="Courier New"/>
              <a:ea typeface="Courier New"/>
            </a:endParaRPr>
          </a:p>
          <a:p>
            <a:pPr algn="just">
              <a:lnSpc>
                <a:spcPct val="115000"/>
              </a:lnSpc>
              <a:tabLst>
                <a:tab pos="589280" algn="l"/>
              </a:tabLst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40.02.01     Право и организация социального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обеспечения</a:t>
            </a:r>
            <a:endParaRPr lang="ru-RU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Courier New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Clr>
                <a:srgbClr val="7FD13B"/>
              </a:buClr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19.02.10     Технология продукции общественного питания </a:t>
            </a:r>
            <a:endParaRPr lang="ru-RU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Courier New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Clr>
                <a:srgbClr val="7FD13B"/>
              </a:buClr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38.02.02 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Страховое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дело (по отраслям)</a:t>
            </a:r>
          </a:p>
          <a:p>
            <a:pPr lvl="0" algn="just">
              <a:lnSpc>
                <a:spcPct val="115000"/>
              </a:lnSpc>
              <a:buClr>
                <a:srgbClr val="7FD13B"/>
              </a:buClr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38.02.01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Экономика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 бухгалтерский учет (по отраслям)</a:t>
            </a:r>
          </a:p>
          <a:p>
            <a:pPr lvl="0" algn="just">
              <a:lnSpc>
                <a:spcPct val="115000"/>
              </a:lnSpc>
              <a:buClr>
                <a:srgbClr val="7FD13B"/>
              </a:buClr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38.02.04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Коммерция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(по отраслям)</a:t>
            </a:r>
          </a:p>
          <a:p>
            <a:pPr lvl="0" algn="just">
              <a:lnSpc>
                <a:spcPct val="115000"/>
              </a:lnSpc>
              <a:buClr>
                <a:srgbClr val="7FD13B"/>
              </a:buClr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21.02.05     Земельно-имущественные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отношения </a:t>
            </a:r>
          </a:p>
        </p:txBody>
      </p:sp>
    </p:spTree>
    <p:extLst>
      <p:ext uri="{BB962C8B-B14F-4D97-AF65-F5344CB8AC3E}">
        <p14:creationId xmlns:p14="http://schemas.microsoft.com/office/powerpoint/2010/main" xmlns="" val="2001924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332656"/>
            <a:ext cx="74168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Специальности – </a:t>
            </a:r>
            <a:br>
              <a:rPr lang="ru-RU" sz="2000" b="1" dirty="0">
                <a:solidFill>
                  <a:srgbClr val="7030A0"/>
                </a:solidFill>
              </a:rPr>
            </a:br>
            <a:r>
              <a:rPr lang="ru-RU" sz="2000" b="1" dirty="0">
                <a:solidFill>
                  <a:srgbClr val="7030A0"/>
                </a:solidFill>
              </a:rPr>
              <a:t>Поварское и кондитерское  дело </a:t>
            </a:r>
            <a:r>
              <a:rPr lang="ru-RU" sz="2000" b="1" dirty="0" smtClean="0">
                <a:solidFill>
                  <a:srgbClr val="7030A0"/>
                </a:solidFill>
              </a:rPr>
              <a:t> </a:t>
            </a:r>
            <a:r>
              <a:rPr lang="ru-RU" sz="2000" b="1" dirty="0">
                <a:solidFill>
                  <a:srgbClr val="7030A0"/>
                </a:solidFill>
              </a:rPr>
              <a:t/>
            </a:r>
            <a:br>
              <a:rPr lang="ru-RU" sz="2000" b="1" dirty="0">
                <a:solidFill>
                  <a:srgbClr val="7030A0"/>
                </a:solidFill>
              </a:rPr>
            </a:b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052736"/>
            <a:ext cx="4392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базе 9 классов - срок обучения </a:t>
            </a:r>
          </a:p>
          <a:p>
            <a:pPr lvl="0" algn="just">
              <a:defRPr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года 10 месяцев,  очная    форма </a:t>
            </a:r>
          </a:p>
        </p:txBody>
      </p:sp>
      <p:pic>
        <p:nvPicPr>
          <p:cNvPr id="5" name="Рисунок 4" descr="фото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4" y="1988839"/>
            <a:ext cx="4844751" cy="4238597"/>
          </a:xfrm>
          <a:prstGeom prst="rect">
            <a:avLst/>
          </a:prstGeom>
        </p:spPr>
      </p:pic>
      <p:pic>
        <p:nvPicPr>
          <p:cNvPr id="6" name="Рисунок 5" descr="фото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2068" y="2276872"/>
            <a:ext cx="3404586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10182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76098" y="260648"/>
            <a:ext cx="56802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ПРОФЕССИОНАЛЬНАЯ ДЕЯТЕЛЬНОСТЬ СПЕЦИАЛИСТОВ </a:t>
            </a:r>
          </a:p>
          <a:p>
            <a:pPr lvl="0"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ПОВАРСКОГО И КОНДИТЕРСКОГО ДЕЛА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196752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>
              <a:spcBef>
                <a:spcPct val="20000"/>
              </a:spcBef>
              <a:buClr>
                <a:srgbClr val="7FD13B"/>
              </a:buClr>
              <a:buSzPct val="70000"/>
            </a:pPr>
            <a:r>
              <a:rPr lang="ru-RU" dirty="0">
                <a:solidFill>
                  <a:srgbClr val="4E5B6F"/>
                </a:solidFill>
                <a:latin typeface="Arial"/>
                <a:ea typeface="Times New Roman"/>
              </a:rPr>
              <a:t>Составление меню с учетом потребностей различных категорий потребителей, видов и форм обслуживания;</a:t>
            </a:r>
          </a:p>
          <a:p>
            <a:pPr marL="342900" lvl="0">
              <a:spcBef>
                <a:spcPct val="20000"/>
              </a:spcBef>
              <a:buClr>
                <a:srgbClr val="7FD13B"/>
              </a:buClr>
              <a:buSzPct val="70000"/>
            </a:pPr>
            <a:r>
              <a:rPr lang="ru-RU" dirty="0">
                <a:solidFill>
                  <a:srgbClr val="4E5B6F"/>
                </a:solidFill>
                <a:latin typeface="Arial"/>
                <a:ea typeface="Times New Roman"/>
              </a:rPr>
              <a:t>Приготовление, оформление и подготовка к реализации:</a:t>
            </a:r>
          </a:p>
          <a:p>
            <a:pPr marL="342900" lvl="0" indent="342900">
              <a:spcBef>
                <a:spcPct val="20000"/>
              </a:spcBef>
              <a:buClr>
                <a:srgbClr val="7FD13B"/>
              </a:buClr>
              <a:buSzPct val="70000"/>
              <a:buFont typeface="Wingdings 2"/>
              <a:buChar char=""/>
            </a:pPr>
            <a:r>
              <a:rPr lang="ru-RU" dirty="0">
                <a:solidFill>
                  <a:srgbClr val="4E5B6F"/>
                </a:solidFill>
                <a:latin typeface="Arial"/>
                <a:ea typeface="Times New Roman"/>
              </a:rPr>
              <a:t>горячих  и холодных блюд, </a:t>
            </a:r>
          </a:p>
          <a:p>
            <a:pPr marL="342900" lvl="0" indent="342900">
              <a:spcBef>
                <a:spcPct val="20000"/>
              </a:spcBef>
              <a:buClr>
                <a:srgbClr val="7FD13B"/>
              </a:buClr>
              <a:buSzPct val="70000"/>
              <a:buFont typeface="Wingdings 2"/>
              <a:buChar char=""/>
            </a:pPr>
            <a:r>
              <a:rPr lang="ru-RU" dirty="0">
                <a:solidFill>
                  <a:srgbClr val="4E5B6F"/>
                </a:solidFill>
                <a:latin typeface="Arial"/>
                <a:ea typeface="Times New Roman"/>
              </a:rPr>
              <a:t>кулинарных изделий, </a:t>
            </a:r>
          </a:p>
          <a:p>
            <a:pPr marL="342900" lvl="0" indent="342900">
              <a:spcBef>
                <a:spcPct val="20000"/>
              </a:spcBef>
              <a:buClr>
                <a:srgbClr val="7FD13B"/>
              </a:buClr>
              <a:buSzPct val="70000"/>
              <a:buFont typeface="Wingdings 2"/>
              <a:buChar char=""/>
            </a:pPr>
            <a:r>
              <a:rPr lang="ru-RU" dirty="0">
                <a:solidFill>
                  <a:srgbClr val="4E5B6F"/>
                </a:solidFill>
                <a:latin typeface="Arial"/>
                <a:ea typeface="Times New Roman"/>
              </a:rPr>
              <a:t>закусок сложного ассортимента,</a:t>
            </a:r>
          </a:p>
          <a:p>
            <a:pPr marL="342900" lvl="0" indent="342900">
              <a:spcBef>
                <a:spcPct val="20000"/>
              </a:spcBef>
              <a:buClr>
                <a:srgbClr val="7FD13B"/>
              </a:buClr>
              <a:buSzPct val="70000"/>
              <a:buFont typeface="Wingdings 2"/>
              <a:buChar char=""/>
            </a:pPr>
            <a:r>
              <a:rPr lang="ru-RU" dirty="0">
                <a:solidFill>
                  <a:srgbClr val="4E5B6F"/>
                </a:solidFill>
                <a:latin typeface="Arial"/>
                <a:ea typeface="Times New Roman"/>
              </a:rPr>
              <a:t> холодных и горячих десертов, </a:t>
            </a:r>
          </a:p>
          <a:p>
            <a:pPr marL="342900" lvl="0" indent="342900">
              <a:spcBef>
                <a:spcPct val="20000"/>
              </a:spcBef>
              <a:buClr>
                <a:srgbClr val="7FD13B"/>
              </a:buClr>
              <a:buSzPct val="70000"/>
              <a:buFont typeface="Wingdings 2"/>
              <a:buChar char=""/>
            </a:pPr>
            <a:r>
              <a:rPr lang="ru-RU" dirty="0">
                <a:solidFill>
                  <a:srgbClr val="4E5B6F"/>
                </a:solidFill>
                <a:latin typeface="Arial"/>
                <a:ea typeface="Times New Roman"/>
              </a:rPr>
              <a:t>напитков сложного ассортимента </a:t>
            </a:r>
          </a:p>
          <a:p>
            <a:pPr marL="342900" lvl="0" indent="342900">
              <a:spcBef>
                <a:spcPct val="20000"/>
              </a:spcBef>
              <a:buClr>
                <a:srgbClr val="7FD13B"/>
              </a:buClr>
              <a:buSzPct val="70000"/>
              <a:buFont typeface="Wingdings 2"/>
              <a:buChar char=""/>
            </a:pPr>
            <a:r>
              <a:rPr lang="ru-RU" dirty="0">
                <a:solidFill>
                  <a:srgbClr val="4E5B6F"/>
                </a:solidFill>
                <a:latin typeface="Arial"/>
                <a:ea typeface="Times New Roman"/>
              </a:rPr>
              <a:t>хлебобулочных, </a:t>
            </a:r>
          </a:p>
          <a:p>
            <a:pPr marL="342900" lvl="0" indent="342900">
              <a:spcBef>
                <a:spcPct val="20000"/>
              </a:spcBef>
              <a:buClr>
                <a:srgbClr val="7FD13B"/>
              </a:buClr>
              <a:buSzPct val="70000"/>
              <a:buFont typeface="Wingdings 2"/>
              <a:buChar char=""/>
            </a:pPr>
            <a:r>
              <a:rPr lang="ru-RU" dirty="0">
                <a:solidFill>
                  <a:srgbClr val="4E5B6F"/>
                </a:solidFill>
                <a:latin typeface="Arial"/>
                <a:ea typeface="Times New Roman"/>
              </a:rPr>
              <a:t>мучных кондитерских изделий;</a:t>
            </a:r>
          </a:p>
          <a:p>
            <a:pPr marL="342900" lvl="0" indent="342900">
              <a:spcBef>
                <a:spcPct val="20000"/>
              </a:spcBef>
              <a:buClr>
                <a:srgbClr val="7FD13B"/>
              </a:buClr>
              <a:buSzPct val="70000"/>
              <a:buFont typeface="Wingdings 2"/>
              <a:buChar char=""/>
            </a:pPr>
            <a:r>
              <a:rPr lang="ru-RU" dirty="0">
                <a:solidFill>
                  <a:srgbClr val="4E5B6F"/>
                </a:solidFill>
                <a:latin typeface="Arial"/>
                <a:ea typeface="Times New Roman"/>
              </a:rPr>
              <a:t>контроль текущей  деятельности </a:t>
            </a:r>
          </a:p>
          <a:p>
            <a:pPr marL="342900" lvl="0">
              <a:spcBef>
                <a:spcPct val="20000"/>
              </a:spcBef>
              <a:buClr>
                <a:srgbClr val="7FD13B"/>
              </a:buClr>
              <a:buSzPct val="70000"/>
            </a:pPr>
            <a:r>
              <a:rPr lang="ru-RU" dirty="0">
                <a:solidFill>
                  <a:srgbClr val="4E5B6F"/>
                </a:solidFill>
                <a:latin typeface="Arial"/>
                <a:ea typeface="Times New Roman"/>
              </a:rPr>
              <a:t>     подчиненного персонала.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313505"/>
            <a:ext cx="3244681" cy="4567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72993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K:\фото май 2017 технологи квалиф экзамен\IMG_17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67191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K:\квалифы\52т\LMH99Gx7-A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77" t="14201" r="24036"/>
          <a:stretch/>
        </p:blipFill>
        <p:spPr bwMode="auto">
          <a:xfrm>
            <a:off x="121586" y="1231032"/>
            <a:ext cx="3501190" cy="540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K:\квалифы\52т\TbG7xwI2Xpo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15" t="12106" r="28306" b="10702"/>
          <a:stretch/>
        </p:blipFill>
        <p:spPr bwMode="auto">
          <a:xfrm>
            <a:off x="3606389" y="1231031"/>
            <a:ext cx="2693803" cy="540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K:\квалифы\52т\4KWdrHbE_vk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490" t="21579" r="22163"/>
          <a:stretch/>
        </p:blipFill>
        <p:spPr bwMode="auto">
          <a:xfrm>
            <a:off x="6300192" y="1231030"/>
            <a:ext cx="2681644" cy="540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99168" y="4046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Учимся, </a:t>
            </a:r>
            <a:r>
              <a:rPr lang="ru-RU" b="1" dirty="0" smtClean="0">
                <a:solidFill>
                  <a:srgbClr val="7030A0"/>
                </a:solidFill>
              </a:rPr>
              <a:t>готовим</a:t>
            </a:r>
            <a:r>
              <a:rPr lang="ru-RU" b="1" dirty="0">
                <a:solidFill>
                  <a:srgbClr val="7030A0"/>
                </a:solidFill>
              </a:rPr>
              <a:t>, сдаем экзамены, получаем квалификацию</a:t>
            </a:r>
          </a:p>
        </p:txBody>
      </p:sp>
    </p:spTree>
    <p:extLst>
      <p:ext uri="{BB962C8B-B14F-4D97-AF65-F5344CB8AC3E}">
        <p14:creationId xmlns:p14="http://schemas.microsoft.com/office/powerpoint/2010/main" xmlns="" val="3953980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2404" y="179115"/>
            <a:ext cx="2544285" cy="21860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6539112" flipV="1">
            <a:off x="2278390" y="263571"/>
            <a:ext cx="2204864" cy="22048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7026541">
            <a:off x="4563506" y="587653"/>
            <a:ext cx="2153282" cy="22278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747950" y="155130"/>
            <a:ext cx="2544286" cy="22340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539766">
            <a:off x="2266534" y="2743245"/>
            <a:ext cx="2713541" cy="27135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394730">
            <a:off x="4970655" y="2915631"/>
            <a:ext cx="2285964" cy="22859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509651" y="4356759"/>
            <a:ext cx="2492895" cy="233574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153422" y="4518525"/>
            <a:ext cx="2492896" cy="2186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9471201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56</TotalTime>
  <Words>564</Words>
  <Application>Microsoft Office PowerPoint</Application>
  <PresentationFormat>Экран (4:3)</PresentationFormat>
  <Paragraphs>103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</dc:creator>
  <cp:lastModifiedBy>цветковантонина</cp:lastModifiedBy>
  <cp:revision>8</cp:revision>
  <dcterms:created xsi:type="dcterms:W3CDTF">2020-04-14T06:54:01Z</dcterms:created>
  <dcterms:modified xsi:type="dcterms:W3CDTF">2020-04-14T08:17:14Z</dcterms:modified>
</cp:coreProperties>
</file>